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558" r:id="rId2"/>
    <p:sldId id="649" r:id="rId3"/>
    <p:sldId id="596" r:id="rId4"/>
    <p:sldId id="647" r:id="rId5"/>
    <p:sldId id="610" r:id="rId6"/>
    <p:sldId id="614" r:id="rId7"/>
    <p:sldId id="615" r:id="rId8"/>
    <p:sldId id="650" r:id="rId9"/>
    <p:sldId id="559" r:id="rId10"/>
    <p:sldId id="560" r:id="rId11"/>
    <p:sldId id="579" r:id="rId12"/>
    <p:sldId id="651" r:id="rId13"/>
    <p:sldId id="563" r:id="rId14"/>
    <p:sldId id="564" r:id="rId15"/>
    <p:sldId id="565" r:id="rId16"/>
    <p:sldId id="567" r:id="rId17"/>
    <p:sldId id="598" r:id="rId18"/>
    <p:sldId id="591" r:id="rId19"/>
    <p:sldId id="641" r:id="rId20"/>
    <p:sldId id="648" r:id="rId21"/>
    <p:sldId id="600" r:id="rId22"/>
    <p:sldId id="599" r:id="rId23"/>
    <p:sldId id="619" r:id="rId24"/>
    <p:sldId id="635" r:id="rId25"/>
    <p:sldId id="634" r:id="rId26"/>
    <p:sldId id="633" r:id="rId27"/>
    <p:sldId id="644" r:id="rId28"/>
    <p:sldId id="645" r:id="rId29"/>
    <p:sldId id="646" r:id="rId30"/>
    <p:sldId id="632" r:id="rId31"/>
    <p:sldId id="620" r:id="rId32"/>
  </p:sldIdLst>
  <p:sldSz cx="9144000" cy="6858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4B4F8F"/>
    <a:srgbClr val="E9A13E"/>
    <a:srgbClr val="2E99EE"/>
    <a:srgbClr val="0C1268"/>
    <a:srgbClr val="ECFF7B"/>
    <a:srgbClr val="F98F96"/>
    <a:srgbClr val="F94677"/>
    <a:srgbClr val="FFB043"/>
    <a:srgbClr val="CA275B"/>
    <a:srgbClr val="CCD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39" autoAdjust="0"/>
    <p:restoredTop sz="98120" autoAdjust="0"/>
  </p:normalViewPr>
  <p:slideViewPr>
    <p:cSldViewPr snapToObjects="1">
      <p:cViewPr>
        <p:scale>
          <a:sx n="100" d="100"/>
          <a:sy n="100" d="100"/>
        </p:scale>
        <p:origin x="-1528" y="-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119" d="100"/>
          <a:sy n="119" d="100"/>
        </p:scale>
        <p:origin x="-3984" y="-96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F869B5-BB49-2940-B173-B22ABAE5FA67}" type="datetime1">
              <a:rPr lang="en-US" smtClean="0"/>
              <a:pPr/>
              <a:t>11/19/15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B5FCA6-891D-F448-8091-1872F1CBBB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5097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AD82D8-034D-8D41-954F-3B34A2E5F8F0}" type="datetime1">
              <a:rPr lang="en-US" smtClean="0"/>
              <a:pPr/>
              <a:t>11/19/15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EC03ED-34BE-A34E-8C11-FA7D49C9E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1464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05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2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2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jpeg"/><Relationship Id="rId6" Type="http://schemas.openxmlformats.org/officeDocument/2006/relationships/image" Target="../media/image6.jpe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0" y="878855"/>
            <a:ext cx="9144000" cy="1470025"/>
          </a:xfrm>
        </p:spPr>
        <p:txBody>
          <a:bodyPr>
            <a:noAutofit/>
          </a:bodyPr>
          <a:lstStyle/>
          <a:p>
            <a:r>
              <a:rPr lang="en-US" sz="5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Parallel Correlation Clustering  </a:t>
            </a:r>
            <a:br>
              <a:rPr lang="en-US" sz="50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5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on Big Graphs</a:t>
            </a:r>
            <a:br>
              <a:rPr lang="en-US" sz="50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endParaRPr lang="en-US" sz="50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75798" y="3852608"/>
            <a:ext cx="3592405" cy="1148542"/>
          </a:xfrm>
          <a:prstGeom prst="rect">
            <a:avLst/>
          </a:prstGeom>
        </p:spPr>
      </p:pic>
      <p:pic>
        <p:nvPicPr>
          <p:cNvPr id="13" name="Picture 12" descr="ucberkeleyseal_139_540.eps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5896" y="4978152"/>
            <a:ext cx="1872208" cy="1872208"/>
          </a:xfrm>
          <a:prstGeom prst="rect">
            <a:avLst/>
          </a:prstGeom>
        </p:spPr>
      </p:pic>
      <p:sp>
        <p:nvSpPr>
          <p:cNvPr id="11" name="Subtitle 2"/>
          <p:cNvSpPr txBox="1">
            <a:spLocks/>
          </p:cNvSpPr>
          <p:nvPr/>
        </p:nvSpPr>
        <p:spPr>
          <a:xfrm>
            <a:off x="2807804" y="3068960"/>
            <a:ext cx="3528392" cy="464117"/>
          </a:xfrm>
          <a:prstGeom prst="rect">
            <a:avLst/>
          </a:prstGeom>
        </p:spPr>
        <p:txBody>
          <a:bodyPr vert="horz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Dimitris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Papailiopoulos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UC Berkeley</a:t>
            </a:r>
          </a:p>
        </p:txBody>
      </p:sp>
    </p:spTree>
    <p:extLst>
      <p:ext uri="{BB962C8B-B14F-4D97-AF65-F5344CB8AC3E}">
        <p14:creationId xmlns:p14="http://schemas.microsoft.com/office/powerpoint/2010/main" val="322139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421932" y="2447544"/>
            <a:ext cx="6490611" cy="2964436"/>
            <a:chOff x="1574332" y="2599944"/>
            <a:chExt cx="6490611" cy="2964436"/>
          </a:xfrm>
        </p:grpSpPr>
        <p:sp>
          <p:nvSpPr>
            <p:cNvPr id="95" name="Freeform 94"/>
            <p:cNvSpPr/>
            <p:nvPr/>
          </p:nvSpPr>
          <p:spPr>
            <a:xfrm>
              <a:off x="5802349" y="4270657"/>
              <a:ext cx="2262594" cy="979926"/>
            </a:xfrm>
            <a:custGeom>
              <a:avLst/>
              <a:gdLst>
                <a:gd name="connsiteX0" fmla="*/ 1062908 w 2262594"/>
                <a:gd name="connsiteY0" fmla="*/ 979888 h 979926"/>
                <a:gd name="connsiteX1" fmla="*/ 28765 w 2262594"/>
                <a:gd name="connsiteY1" fmla="*/ 127174 h 979926"/>
                <a:gd name="connsiteX2" fmla="*/ 2242194 w 2262594"/>
                <a:gd name="connsiteY2" fmla="*/ 90888 h 979926"/>
                <a:gd name="connsiteX3" fmla="*/ 1062908 w 2262594"/>
                <a:gd name="connsiteY3" fmla="*/ 979888 h 97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2594" h="979926">
                  <a:moveTo>
                    <a:pt x="1062908" y="979888"/>
                  </a:moveTo>
                  <a:cubicBezTo>
                    <a:pt x="694003" y="985936"/>
                    <a:pt x="-167783" y="275341"/>
                    <a:pt x="28765" y="127174"/>
                  </a:cubicBezTo>
                  <a:cubicBezTo>
                    <a:pt x="225313" y="-20993"/>
                    <a:pt x="2068325" y="-48207"/>
                    <a:pt x="2242194" y="90888"/>
                  </a:cubicBezTo>
                  <a:cubicBezTo>
                    <a:pt x="2416063" y="229983"/>
                    <a:pt x="1431813" y="973840"/>
                    <a:pt x="1062908" y="97988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tint val="50000"/>
                    <a:satMod val="300000"/>
                    <a:alpha val="38000"/>
                  </a:schemeClr>
                </a:gs>
                <a:gs pos="35000">
                  <a:schemeClr val="accent5">
                    <a:tint val="37000"/>
                    <a:satMod val="300000"/>
                    <a:alpha val="38000"/>
                  </a:schemeClr>
                </a:gs>
                <a:gs pos="100000">
                  <a:schemeClr val="accent5">
                    <a:tint val="15000"/>
                    <a:satMod val="350000"/>
                    <a:alpha val="38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rgbClr val="000000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96" name="Freeform 95"/>
            <p:cNvSpPr/>
            <p:nvPr/>
          </p:nvSpPr>
          <p:spPr>
            <a:xfrm>
              <a:off x="5875111" y="2599944"/>
              <a:ext cx="2089496" cy="1437050"/>
            </a:xfrm>
            <a:custGeom>
              <a:avLst/>
              <a:gdLst>
                <a:gd name="connsiteX0" fmla="*/ 1360 w 2089496"/>
                <a:gd name="connsiteY0" fmla="*/ 618599 h 1437050"/>
                <a:gd name="connsiteX1" fmla="*/ 1226003 w 2089496"/>
                <a:gd name="connsiteY1" fmla="*/ 1742 h 1437050"/>
                <a:gd name="connsiteX2" fmla="*/ 2087789 w 2089496"/>
                <a:gd name="connsiteY2" fmla="*/ 809099 h 1437050"/>
                <a:gd name="connsiteX3" fmla="*/ 1008289 w 2089496"/>
                <a:gd name="connsiteY3" fmla="*/ 1435027 h 1437050"/>
                <a:gd name="connsiteX4" fmla="*/ 1360 w 2089496"/>
                <a:gd name="connsiteY4" fmla="*/ 618599 h 143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9496" h="1437050">
                  <a:moveTo>
                    <a:pt x="1360" y="618599"/>
                  </a:moveTo>
                  <a:cubicBezTo>
                    <a:pt x="37646" y="379718"/>
                    <a:pt x="878265" y="-30008"/>
                    <a:pt x="1226003" y="1742"/>
                  </a:cubicBezTo>
                  <a:cubicBezTo>
                    <a:pt x="1573741" y="33492"/>
                    <a:pt x="2124075" y="570218"/>
                    <a:pt x="2087789" y="809099"/>
                  </a:cubicBezTo>
                  <a:cubicBezTo>
                    <a:pt x="2051503" y="1047980"/>
                    <a:pt x="1353003" y="1469801"/>
                    <a:pt x="1008289" y="1435027"/>
                  </a:cubicBezTo>
                  <a:cubicBezTo>
                    <a:pt x="663575" y="1400253"/>
                    <a:pt x="-34926" y="857480"/>
                    <a:pt x="1360" y="61859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69000"/>
                  </a:schemeClr>
                </a:gs>
                <a:gs pos="35000">
                  <a:schemeClr val="accent4">
                    <a:tint val="37000"/>
                    <a:satMod val="300000"/>
                    <a:alpha val="69000"/>
                  </a:schemeClr>
                </a:gs>
                <a:gs pos="100000">
                  <a:schemeClr val="accent4">
                    <a:tint val="15000"/>
                    <a:satMod val="350000"/>
                    <a:alpha val="69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rgbClr val="000000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97" name="Freeform 96"/>
            <p:cNvSpPr/>
            <p:nvPr/>
          </p:nvSpPr>
          <p:spPr>
            <a:xfrm>
              <a:off x="3977403" y="3782236"/>
              <a:ext cx="1535820" cy="1302452"/>
            </a:xfrm>
            <a:custGeom>
              <a:avLst/>
              <a:gdLst>
                <a:gd name="connsiteX0" fmla="*/ 3140 w 1535820"/>
                <a:gd name="connsiteY0" fmla="*/ 506735 h 1302452"/>
                <a:gd name="connsiteX1" fmla="*/ 1481783 w 1535820"/>
                <a:gd name="connsiteY1" fmla="*/ 25950 h 1302452"/>
                <a:gd name="connsiteX2" fmla="*/ 1100783 w 1535820"/>
                <a:gd name="connsiteY2" fmla="*/ 1295950 h 1302452"/>
                <a:gd name="connsiteX3" fmla="*/ 3140 w 1535820"/>
                <a:gd name="connsiteY3" fmla="*/ 506735 h 1302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5820" h="1302452">
                  <a:moveTo>
                    <a:pt x="3140" y="506735"/>
                  </a:moveTo>
                  <a:cubicBezTo>
                    <a:pt x="66640" y="295068"/>
                    <a:pt x="1298843" y="-105586"/>
                    <a:pt x="1481783" y="25950"/>
                  </a:cubicBezTo>
                  <a:cubicBezTo>
                    <a:pt x="1664723" y="157486"/>
                    <a:pt x="1344200" y="1217331"/>
                    <a:pt x="1100783" y="1295950"/>
                  </a:cubicBezTo>
                  <a:cubicBezTo>
                    <a:pt x="857366" y="1374569"/>
                    <a:pt x="-60360" y="718402"/>
                    <a:pt x="3140" y="50673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tint val="50000"/>
                    <a:satMod val="300000"/>
                    <a:alpha val="82000"/>
                  </a:schemeClr>
                </a:gs>
                <a:gs pos="35000">
                  <a:schemeClr val="accent6">
                    <a:tint val="37000"/>
                    <a:satMod val="300000"/>
                    <a:alpha val="82000"/>
                  </a:schemeClr>
                </a:gs>
                <a:gs pos="100000">
                  <a:schemeClr val="accent6">
                    <a:tint val="15000"/>
                    <a:satMod val="350000"/>
                    <a:alpha val="82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rgbClr val="000000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98" name="Freeform 97"/>
            <p:cNvSpPr/>
            <p:nvPr/>
          </p:nvSpPr>
          <p:spPr>
            <a:xfrm>
              <a:off x="1828557" y="2722764"/>
              <a:ext cx="1818197" cy="1466814"/>
            </a:xfrm>
            <a:custGeom>
              <a:avLst/>
              <a:gdLst>
                <a:gd name="connsiteX0" fmla="*/ 2057 w 1818197"/>
                <a:gd name="connsiteY0" fmla="*/ 622779 h 1466814"/>
                <a:gd name="connsiteX1" fmla="*/ 1734700 w 1818197"/>
                <a:gd name="connsiteY1" fmla="*/ 24065 h 1466814"/>
                <a:gd name="connsiteX2" fmla="*/ 1389986 w 1818197"/>
                <a:gd name="connsiteY2" fmla="*/ 1457350 h 1466814"/>
                <a:gd name="connsiteX3" fmla="*/ 2057 w 1818197"/>
                <a:gd name="connsiteY3" fmla="*/ 622779 h 146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8197" h="1466814">
                  <a:moveTo>
                    <a:pt x="2057" y="622779"/>
                  </a:moveTo>
                  <a:cubicBezTo>
                    <a:pt x="59509" y="383898"/>
                    <a:pt x="1503378" y="-115030"/>
                    <a:pt x="1734700" y="24065"/>
                  </a:cubicBezTo>
                  <a:cubicBezTo>
                    <a:pt x="1966022" y="163160"/>
                    <a:pt x="1672712" y="1359076"/>
                    <a:pt x="1389986" y="1457350"/>
                  </a:cubicBezTo>
                  <a:cubicBezTo>
                    <a:pt x="1107260" y="1555624"/>
                    <a:pt x="-55395" y="861660"/>
                    <a:pt x="2057" y="62277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tint val="50000"/>
                    <a:satMod val="300000"/>
                    <a:alpha val="33000"/>
                  </a:schemeClr>
                </a:gs>
                <a:gs pos="35000">
                  <a:schemeClr val="accent2">
                    <a:tint val="37000"/>
                    <a:satMod val="300000"/>
                    <a:alpha val="33000"/>
                  </a:schemeClr>
                </a:gs>
                <a:gs pos="100000">
                  <a:schemeClr val="accent2">
                    <a:tint val="15000"/>
                    <a:satMod val="350000"/>
                    <a:alpha val="33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rgbClr val="000000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99" name="Freeform 98"/>
            <p:cNvSpPr/>
            <p:nvPr/>
          </p:nvSpPr>
          <p:spPr>
            <a:xfrm>
              <a:off x="1574332" y="4414161"/>
              <a:ext cx="1936313" cy="1150219"/>
            </a:xfrm>
            <a:custGeom>
              <a:avLst/>
              <a:gdLst>
                <a:gd name="connsiteX0" fmla="*/ 22566 w 2139503"/>
                <a:gd name="connsiteY0" fmla="*/ 1034706 h 1270919"/>
                <a:gd name="connsiteX1" fmla="*/ 1074851 w 2139503"/>
                <a:gd name="connsiteY1" fmla="*/ 563 h 1270919"/>
                <a:gd name="connsiteX2" fmla="*/ 2118066 w 2139503"/>
                <a:gd name="connsiteY2" fmla="*/ 1188920 h 1270919"/>
                <a:gd name="connsiteX3" fmla="*/ 22566 w 2139503"/>
                <a:gd name="connsiteY3" fmla="*/ 1034706 h 127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503" h="1270919">
                  <a:moveTo>
                    <a:pt x="22566" y="1034706"/>
                  </a:moveTo>
                  <a:cubicBezTo>
                    <a:pt x="-151303" y="836647"/>
                    <a:pt x="725601" y="-25139"/>
                    <a:pt x="1074851" y="563"/>
                  </a:cubicBezTo>
                  <a:cubicBezTo>
                    <a:pt x="1424101" y="26265"/>
                    <a:pt x="2285887" y="1013539"/>
                    <a:pt x="2118066" y="1188920"/>
                  </a:cubicBezTo>
                  <a:cubicBezTo>
                    <a:pt x="1950245" y="1364301"/>
                    <a:pt x="196435" y="1232765"/>
                    <a:pt x="22566" y="10347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tint val="50000"/>
                    <a:satMod val="300000"/>
                    <a:alpha val="69000"/>
                  </a:schemeClr>
                </a:gs>
                <a:gs pos="35000">
                  <a:schemeClr val="accent1">
                    <a:tint val="37000"/>
                    <a:satMod val="300000"/>
                    <a:alpha val="69000"/>
                  </a:schemeClr>
                </a:gs>
                <a:gs pos="100000">
                  <a:schemeClr val="accent1">
                    <a:tint val="15000"/>
                    <a:satMod val="350000"/>
                    <a:alpha val="69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0" name="Oval 99"/>
            <p:cNvSpPr/>
            <p:nvPr/>
          </p:nvSpPr>
          <p:spPr>
            <a:xfrm>
              <a:off x="2378527" y="4530272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1" name="Oval 100"/>
            <p:cNvSpPr/>
            <p:nvPr/>
          </p:nvSpPr>
          <p:spPr>
            <a:xfrm>
              <a:off x="3102427" y="5225144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2" name="Oval 101"/>
            <p:cNvSpPr/>
            <p:nvPr/>
          </p:nvSpPr>
          <p:spPr>
            <a:xfrm>
              <a:off x="1730827" y="5112656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3" name="Oval 102"/>
            <p:cNvSpPr/>
            <p:nvPr/>
          </p:nvSpPr>
          <p:spPr>
            <a:xfrm>
              <a:off x="1966685" y="3262087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4" name="Oval 103"/>
            <p:cNvSpPr/>
            <p:nvPr/>
          </p:nvSpPr>
          <p:spPr>
            <a:xfrm>
              <a:off x="3274787" y="2842986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5" name="Oval 104"/>
            <p:cNvSpPr/>
            <p:nvPr/>
          </p:nvSpPr>
          <p:spPr>
            <a:xfrm>
              <a:off x="3024414" y="3839029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6" name="Oval 105"/>
            <p:cNvSpPr/>
            <p:nvPr/>
          </p:nvSpPr>
          <p:spPr>
            <a:xfrm>
              <a:off x="4129316" y="4178303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7" name="Oval 106"/>
            <p:cNvSpPr/>
            <p:nvPr/>
          </p:nvSpPr>
          <p:spPr>
            <a:xfrm>
              <a:off x="5207002" y="3869873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8" name="Oval 107"/>
            <p:cNvSpPr/>
            <p:nvPr/>
          </p:nvSpPr>
          <p:spPr>
            <a:xfrm>
              <a:off x="4880430" y="4742547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6050645" y="3127829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10" name="Oval 109"/>
            <p:cNvSpPr/>
            <p:nvPr/>
          </p:nvSpPr>
          <p:spPr>
            <a:xfrm>
              <a:off x="6919688" y="2725057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11" name="Oval 110"/>
            <p:cNvSpPr/>
            <p:nvPr/>
          </p:nvSpPr>
          <p:spPr>
            <a:xfrm>
              <a:off x="6801759" y="3692073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12" name="Oval 111"/>
            <p:cNvSpPr/>
            <p:nvPr/>
          </p:nvSpPr>
          <p:spPr>
            <a:xfrm>
              <a:off x="7616373" y="3269345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13" name="Oval 112"/>
            <p:cNvSpPr/>
            <p:nvPr/>
          </p:nvSpPr>
          <p:spPr>
            <a:xfrm>
              <a:off x="6258823" y="4388757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14" name="Oval 113"/>
            <p:cNvSpPr/>
            <p:nvPr/>
          </p:nvSpPr>
          <p:spPr>
            <a:xfrm>
              <a:off x="7649034" y="4414157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15" name="Oval 114"/>
            <p:cNvSpPr/>
            <p:nvPr/>
          </p:nvSpPr>
          <p:spPr>
            <a:xfrm>
              <a:off x="6750962" y="4953001"/>
              <a:ext cx="235858" cy="235858"/>
            </a:xfrm>
            <a:prstGeom prst="ellips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116" name="Straight Connector 115"/>
            <p:cNvCxnSpPr>
              <a:stCxn id="102" idx="7"/>
              <a:endCxn id="100" idx="3"/>
            </p:cNvCxnSpPr>
            <p:nvPr/>
          </p:nvCxnSpPr>
          <p:spPr>
            <a:xfrm flipV="1">
              <a:off x="1932144" y="4731589"/>
              <a:ext cx="480924" cy="41560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02" idx="6"/>
              <a:endCxn id="101" idx="2"/>
            </p:cNvCxnSpPr>
            <p:nvPr/>
          </p:nvCxnSpPr>
          <p:spPr>
            <a:xfrm>
              <a:off x="1966685" y="5230585"/>
              <a:ext cx="1135742" cy="11248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>
              <a:stCxn id="101" idx="1"/>
              <a:endCxn id="100" idx="5"/>
            </p:cNvCxnSpPr>
            <p:nvPr/>
          </p:nvCxnSpPr>
          <p:spPr>
            <a:xfrm flipH="1" flipV="1">
              <a:off x="2579844" y="4731589"/>
              <a:ext cx="557124" cy="52809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>
              <a:stCxn id="105" idx="2"/>
              <a:endCxn id="103" idx="5"/>
            </p:cNvCxnSpPr>
            <p:nvPr/>
          </p:nvCxnSpPr>
          <p:spPr>
            <a:xfrm flipH="1" flipV="1">
              <a:off x="2168002" y="3463404"/>
              <a:ext cx="856412" cy="493554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104" idx="2"/>
              <a:endCxn id="103" idx="7"/>
            </p:cNvCxnSpPr>
            <p:nvPr/>
          </p:nvCxnSpPr>
          <p:spPr>
            <a:xfrm flipH="1">
              <a:off x="2168002" y="2960915"/>
              <a:ext cx="1106785" cy="335713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04" idx="4"/>
              <a:endCxn id="105" idx="7"/>
            </p:cNvCxnSpPr>
            <p:nvPr/>
          </p:nvCxnSpPr>
          <p:spPr>
            <a:xfrm flipH="1">
              <a:off x="3225731" y="3078844"/>
              <a:ext cx="166985" cy="79472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06" idx="3"/>
              <a:endCxn id="101" idx="7"/>
            </p:cNvCxnSpPr>
            <p:nvPr/>
          </p:nvCxnSpPr>
          <p:spPr>
            <a:xfrm flipH="1">
              <a:off x="3303744" y="4379620"/>
              <a:ext cx="860113" cy="880065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stCxn id="106" idx="2"/>
              <a:endCxn id="105" idx="5"/>
            </p:cNvCxnSpPr>
            <p:nvPr/>
          </p:nvCxnSpPr>
          <p:spPr>
            <a:xfrm flipH="1" flipV="1">
              <a:off x="3225731" y="4040346"/>
              <a:ext cx="903585" cy="25588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06" idx="6"/>
              <a:endCxn id="107" idx="2"/>
            </p:cNvCxnSpPr>
            <p:nvPr/>
          </p:nvCxnSpPr>
          <p:spPr>
            <a:xfrm flipV="1">
              <a:off x="4365174" y="3987802"/>
              <a:ext cx="841828" cy="308430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106" idx="5"/>
              <a:endCxn id="108" idx="1"/>
            </p:cNvCxnSpPr>
            <p:nvPr/>
          </p:nvCxnSpPr>
          <p:spPr>
            <a:xfrm>
              <a:off x="4330633" y="4379620"/>
              <a:ext cx="584338" cy="39746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>
              <a:stCxn id="109" idx="7"/>
              <a:endCxn id="110" idx="2"/>
            </p:cNvCxnSpPr>
            <p:nvPr/>
          </p:nvCxnSpPr>
          <p:spPr>
            <a:xfrm flipV="1">
              <a:off x="6251962" y="2842986"/>
              <a:ext cx="667726" cy="319384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>
              <a:stCxn id="109" idx="6"/>
              <a:endCxn id="112" idx="2"/>
            </p:cNvCxnSpPr>
            <p:nvPr/>
          </p:nvCxnSpPr>
          <p:spPr>
            <a:xfrm>
              <a:off x="6286503" y="3245758"/>
              <a:ext cx="1329870" cy="14151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>
              <a:stCxn id="109" idx="5"/>
              <a:endCxn id="111" idx="1"/>
            </p:cNvCxnSpPr>
            <p:nvPr/>
          </p:nvCxnSpPr>
          <p:spPr>
            <a:xfrm>
              <a:off x="6251962" y="3329146"/>
              <a:ext cx="584338" cy="39746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>
              <a:stCxn id="111" idx="0"/>
              <a:endCxn id="110" idx="4"/>
            </p:cNvCxnSpPr>
            <p:nvPr/>
          </p:nvCxnSpPr>
          <p:spPr>
            <a:xfrm flipV="1">
              <a:off x="6919688" y="2960915"/>
              <a:ext cx="117929" cy="73115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>
              <a:stCxn id="110" idx="5"/>
              <a:endCxn id="112" idx="1"/>
            </p:cNvCxnSpPr>
            <p:nvPr/>
          </p:nvCxnSpPr>
          <p:spPr>
            <a:xfrm>
              <a:off x="7121005" y="2926374"/>
              <a:ext cx="529909" cy="377512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>
              <a:stCxn id="111" idx="6"/>
              <a:endCxn id="112" idx="3"/>
            </p:cNvCxnSpPr>
            <p:nvPr/>
          </p:nvCxnSpPr>
          <p:spPr>
            <a:xfrm flipV="1">
              <a:off x="7037617" y="3470662"/>
              <a:ext cx="613297" cy="339340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>
              <a:stCxn id="113" idx="7"/>
              <a:endCxn id="111" idx="3"/>
            </p:cNvCxnSpPr>
            <p:nvPr/>
          </p:nvCxnSpPr>
          <p:spPr>
            <a:xfrm flipV="1">
              <a:off x="6460140" y="3893390"/>
              <a:ext cx="376160" cy="52990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>
              <a:stCxn id="113" idx="6"/>
              <a:endCxn id="114" idx="2"/>
            </p:cNvCxnSpPr>
            <p:nvPr/>
          </p:nvCxnSpPr>
          <p:spPr>
            <a:xfrm>
              <a:off x="6494681" y="4506686"/>
              <a:ext cx="1154353" cy="25400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>
              <a:stCxn id="113" idx="5"/>
              <a:endCxn id="115" idx="1"/>
            </p:cNvCxnSpPr>
            <p:nvPr/>
          </p:nvCxnSpPr>
          <p:spPr>
            <a:xfrm>
              <a:off x="6460140" y="4590074"/>
              <a:ext cx="325363" cy="39746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>
              <a:stCxn id="111" idx="5"/>
              <a:endCxn id="114" idx="1"/>
            </p:cNvCxnSpPr>
            <p:nvPr/>
          </p:nvCxnSpPr>
          <p:spPr>
            <a:xfrm>
              <a:off x="7003076" y="3893390"/>
              <a:ext cx="680499" cy="55530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1578427" y="2572657"/>
            <a:ext cx="6154065" cy="2735945"/>
            <a:chOff x="1578427" y="2572657"/>
            <a:chExt cx="6154065" cy="2735945"/>
          </a:xfrm>
        </p:grpSpPr>
        <p:sp>
          <p:nvSpPr>
            <p:cNvPr id="8" name="Oval 7"/>
            <p:cNvSpPr/>
            <p:nvPr/>
          </p:nvSpPr>
          <p:spPr>
            <a:xfrm>
              <a:off x="2226127" y="4377872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2950027" y="5072744"/>
              <a:ext cx="235858" cy="235858"/>
            </a:xfrm>
            <a:prstGeom prst="ellipse">
              <a:avLst/>
            </a:prstGeom>
            <a:solidFill>
              <a:schemeClr val="tx1"/>
            </a:solidFill>
            <a:ln w="19050" cmpd="sng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578427" y="4960256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814285" y="3109687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3122387" y="2690586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872014" y="3686629"/>
              <a:ext cx="235858" cy="235858"/>
            </a:xfrm>
            <a:prstGeom prst="ellipse">
              <a:avLst/>
            </a:prstGeom>
            <a:solidFill>
              <a:schemeClr val="tx1"/>
            </a:solidFill>
            <a:ln w="19050" cmpd="sng">
              <a:solidFill>
                <a:schemeClr val="bg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3976916" y="4025903"/>
              <a:ext cx="235858" cy="235858"/>
            </a:xfrm>
            <a:prstGeom prst="ellipse">
              <a:avLst/>
            </a:prstGeom>
            <a:solidFill>
              <a:schemeClr val="tx1"/>
            </a:solidFill>
            <a:ln w="19050" cmpd="sng">
              <a:solidFill>
                <a:schemeClr val="bg1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5054602" y="3717473"/>
              <a:ext cx="235858" cy="235858"/>
            </a:xfrm>
            <a:prstGeom prst="ellipse">
              <a:avLst/>
            </a:prstGeom>
            <a:solidFill>
              <a:schemeClr val="tx1"/>
            </a:solidFill>
            <a:ln w="19050" cmpd="sng">
              <a:solidFill>
                <a:schemeClr val="bg1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4728030" y="4590147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5898245" y="2975429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6767288" y="2572657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6649359" y="3539673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7463973" y="3116945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6105058" y="4236357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7496634" y="4261757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6598562" y="4800601"/>
              <a:ext cx="235858" cy="235858"/>
            </a:xfrm>
            <a:prstGeom prst="ellipse">
              <a:avLst/>
            </a:prstGeom>
            <a:ln w="19050" cmpd="sng">
              <a:solidFill>
                <a:schemeClr val="bg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FFFFFF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24" name="Straight Connector 23"/>
            <p:cNvCxnSpPr>
              <a:stCxn id="10" idx="7"/>
              <a:endCxn id="8" idx="3"/>
            </p:cNvCxnSpPr>
            <p:nvPr/>
          </p:nvCxnSpPr>
          <p:spPr>
            <a:xfrm flipV="1">
              <a:off x="1779744" y="4579189"/>
              <a:ext cx="480924" cy="41560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10" idx="6"/>
              <a:endCxn id="9" idx="2"/>
            </p:cNvCxnSpPr>
            <p:nvPr/>
          </p:nvCxnSpPr>
          <p:spPr>
            <a:xfrm>
              <a:off x="1814285" y="5078185"/>
              <a:ext cx="1135742" cy="11248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9" idx="1"/>
              <a:endCxn id="8" idx="5"/>
            </p:cNvCxnSpPr>
            <p:nvPr/>
          </p:nvCxnSpPr>
          <p:spPr>
            <a:xfrm flipH="1" flipV="1">
              <a:off x="2427444" y="4579189"/>
              <a:ext cx="557124" cy="52809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stCxn id="13" idx="2"/>
              <a:endCxn id="11" idx="5"/>
            </p:cNvCxnSpPr>
            <p:nvPr/>
          </p:nvCxnSpPr>
          <p:spPr>
            <a:xfrm flipH="1" flipV="1">
              <a:off x="2015602" y="3311004"/>
              <a:ext cx="856412" cy="493554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12" idx="2"/>
              <a:endCxn id="11" idx="7"/>
            </p:cNvCxnSpPr>
            <p:nvPr/>
          </p:nvCxnSpPr>
          <p:spPr>
            <a:xfrm flipH="1">
              <a:off x="2015602" y="2808515"/>
              <a:ext cx="1106785" cy="335713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12" idx="4"/>
              <a:endCxn id="13" idx="7"/>
            </p:cNvCxnSpPr>
            <p:nvPr/>
          </p:nvCxnSpPr>
          <p:spPr>
            <a:xfrm flipH="1">
              <a:off x="3073331" y="2926444"/>
              <a:ext cx="166985" cy="79472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stCxn id="14" idx="3"/>
              <a:endCxn id="9" idx="7"/>
            </p:cNvCxnSpPr>
            <p:nvPr/>
          </p:nvCxnSpPr>
          <p:spPr>
            <a:xfrm flipH="1">
              <a:off x="3151344" y="4227220"/>
              <a:ext cx="860113" cy="880065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>
              <a:stCxn id="14" idx="2"/>
              <a:endCxn id="13" idx="5"/>
            </p:cNvCxnSpPr>
            <p:nvPr/>
          </p:nvCxnSpPr>
          <p:spPr>
            <a:xfrm flipH="1" flipV="1">
              <a:off x="3073331" y="3887946"/>
              <a:ext cx="903585" cy="25588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14" idx="6"/>
              <a:endCxn id="15" idx="2"/>
            </p:cNvCxnSpPr>
            <p:nvPr/>
          </p:nvCxnSpPr>
          <p:spPr>
            <a:xfrm flipV="1">
              <a:off x="4212774" y="3835402"/>
              <a:ext cx="841828" cy="308430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>
              <a:stCxn id="14" idx="5"/>
              <a:endCxn id="16" idx="1"/>
            </p:cNvCxnSpPr>
            <p:nvPr/>
          </p:nvCxnSpPr>
          <p:spPr>
            <a:xfrm>
              <a:off x="4178233" y="4227220"/>
              <a:ext cx="584338" cy="39746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stCxn id="17" idx="7"/>
              <a:endCxn id="18" idx="2"/>
            </p:cNvCxnSpPr>
            <p:nvPr/>
          </p:nvCxnSpPr>
          <p:spPr>
            <a:xfrm flipV="1">
              <a:off x="6099562" y="2690586"/>
              <a:ext cx="667726" cy="319384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stCxn id="17" idx="6"/>
              <a:endCxn id="20" idx="2"/>
            </p:cNvCxnSpPr>
            <p:nvPr/>
          </p:nvCxnSpPr>
          <p:spPr>
            <a:xfrm>
              <a:off x="6134103" y="3093358"/>
              <a:ext cx="1329870" cy="14151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stCxn id="17" idx="5"/>
              <a:endCxn id="19" idx="1"/>
            </p:cNvCxnSpPr>
            <p:nvPr/>
          </p:nvCxnSpPr>
          <p:spPr>
            <a:xfrm>
              <a:off x="6099562" y="3176746"/>
              <a:ext cx="584338" cy="39746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>
              <a:stCxn id="19" idx="0"/>
              <a:endCxn id="18" idx="4"/>
            </p:cNvCxnSpPr>
            <p:nvPr/>
          </p:nvCxnSpPr>
          <p:spPr>
            <a:xfrm flipV="1">
              <a:off x="6767288" y="2808515"/>
              <a:ext cx="117929" cy="73115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stCxn id="18" idx="5"/>
              <a:endCxn id="20" idx="1"/>
            </p:cNvCxnSpPr>
            <p:nvPr/>
          </p:nvCxnSpPr>
          <p:spPr>
            <a:xfrm>
              <a:off x="6968605" y="2773974"/>
              <a:ext cx="529909" cy="377512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19" idx="6"/>
              <a:endCxn id="20" idx="3"/>
            </p:cNvCxnSpPr>
            <p:nvPr/>
          </p:nvCxnSpPr>
          <p:spPr>
            <a:xfrm flipV="1">
              <a:off x="6885217" y="3318262"/>
              <a:ext cx="613297" cy="339340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21" idx="7"/>
              <a:endCxn id="19" idx="3"/>
            </p:cNvCxnSpPr>
            <p:nvPr/>
          </p:nvCxnSpPr>
          <p:spPr>
            <a:xfrm flipV="1">
              <a:off x="6306375" y="3740990"/>
              <a:ext cx="377525" cy="52990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21" idx="6"/>
              <a:endCxn id="22" idx="2"/>
            </p:cNvCxnSpPr>
            <p:nvPr/>
          </p:nvCxnSpPr>
          <p:spPr>
            <a:xfrm>
              <a:off x="6340916" y="4354286"/>
              <a:ext cx="1155718" cy="25400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21" idx="5"/>
              <a:endCxn id="23" idx="1"/>
            </p:cNvCxnSpPr>
            <p:nvPr/>
          </p:nvCxnSpPr>
          <p:spPr>
            <a:xfrm>
              <a:off x="6306375" y="4437674"/>
              <a:ext cx="326728" cy="39746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stCxn id="19" idx="5"/>
              <a:endCxn id="22" idx="1"/>
            </p:cNvCxnSpPr>
            <p:nvPr/>
          </p:nvCxnSpPr>
          <p:spPr>
            <a:xfrm>
              <a:off x="6850676" y="3740990"/>
              <a:ext cx="680499" cy="555308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>Application: </a:t>
            </a:r>
            <a:r>
              <a:rPr lang="en-US" dirty="0" err="1">
                <a:solidFill>
                  <a:srgbClr val="000000"/>
                </a:solidFill>
                <a:latin typeface="Gill Sans Light"/>
                <a:cs typeface="Gill Sans Light"/>
              </a:rPr>
              <a:t>Deduplication</a:t>
            </a:r>
            <a:endParaRPr lang="en-US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457476" y="5735578"/>
            <a:ext cx="8443171" cy="861774"/>
          </a:xfrm>
          <a:prstGeom prst="rect">
            <a:avLst/>
          </a:prstGeom>
          <a:solidFill>
            <a:srgbClr val="000000"/>
          </a:solidFill>
          <a:ln w="57150" cmpd="sng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Correlation Clustering:</a:t>
            </a:r>
            <a:endParaRPr lang="en-US" sz="2500" i="1" dirty="0">
              <a:solidFill>
                <a:srgbClr val="FFFFFF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Cluster to </a:t>
            </a:r>
            <a:r>
              <a:rPr lang="en-US" sz="2500" u="sng" dirty="0" smtClean="0">
                <a:solidFill>
                  <a:srgbClr val="FFFFFF"/>
                </a:solidFill>
                <a:latin typeface="Gill Sans Light"/>
                <a:cs typeface="Gill Sans Light"/>
              </a:rPr>
              <a:t>minimize</a:t>
            </a:r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  unhappy pairs  </a:t>
            </a:r>
            <a:r>
              <a:rPr lang="en-US" sz="2500" i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(</a:t>
            </a:r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clustering error)</a:t>
            </a:r>
            <a:endParaRPr lang="en-US" sz="25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6683900" y="5091413"/>
            <a:ext cx="2505814" cy="615553"/>
          </a:xfrm>
          <a:prstGeom prst="rect">
            <a:avLst/>
          </a:prstGeom>
          <a:noFill/>
          <a:ln w="1905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7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</a:t>
            </a:r>
          </a:p>
          <a:p>
            <a:r>
              <a:rPr lang="en-US" sz="17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Missing edge = dissimilarity</a:t>
            </a:r>
            <a:endParaRPr lang="en-US" sz="17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975467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421932" y="2447544"/>
            <a:ext cx="6490611" cy="2964436"/>
            <a:chOff x="1574332" y="2599944"/>
            <a:chExt cx="6490611" cy="2964436"/>
          </a:xfrm>
        </p:grpSpPr>
        <p:sp>
          <p:nvSpPr>
            <p:cNvPr id="95" name="Freeform 94"/>
            <p:cNvSpPr/>
            <p:nvPr/>
          </p:nvSpPr>
          <p:spPr>
            <a:xfrm>
              <a:off x="5802349" y="4270657"/>
              <a:ext cx="2262594" cy="979926"/>
            </a:xfrm>
            <a:custGeom>
              <a:avLst/>
              <a:gdLst>
                <a:gd name="connsiteX0" fmla="*/ 1062908 w 2262594"/>
                <a:gd name="connsiteY0" fmla="*/ 979888 h 979926"/>
                <a:gd name="connsiteX1" fmla="*/ 28765 w 2262594"/>
                <a:gd name="connsiteY1" fmla="*/ 127174 h 979926"/>
                <a:gd name="connsiteX2" fmla="*/ 2242194 w 2262594"/>
                <a:gd name="connsiteY2" fmla="*/ 90888 h 979926"/>
                <a:gd name="connsiteX3" fmla="*/ 1062908 w 2262594"/>
                <a:gd name="connsiteY3" fmla="*/ 979888 h 97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2594" h="979926">
                  <a:moveTo>
                    <a:pt x="1062908" y="979888"/>
                  </a:moveTo>
                  <a:cubicBezTo>
                    <a:pt x="694003" y="985936"/>
                    <a:pt x="-167783" y="275341"/>
                    <a:pt x="28765" y="127174"/>
                  </a:cubicBezTo>
                  <a:cubicBezTo>
                    <a:pt x="225313" y="-20993"/>
                    <a:pt x="2068325" y="-48207"/>
                    <a:pt x="2242194" y="90888"/>
                  </a:cubicBezTo>
                  <a:cubicBezTo>
                    <a:pt x="2416063" y="229983"/>
                    <a:pt x="1431813" y="973840"/>
                    <a:pt x="1062908" y="97988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tint val="50000"/>
                    <a:satMod val="300000"/>
                    <a:alpha val="38000"/>
                  </a:schemeClr>
                </a:gs>
                <a:gs pos="35000">
                  <a:schemeClr val="accent5">
                    <a:tint val="37000"/>
                    <a:satMod val="300000"/>
                    <a:alpha val="38000"/>
                  </a:schemeClr>
                </a:gs>
                <a:gs pos="100000">
                  <a:schemeClr val="accent5">
                    <a:tint val="15000"/>
                    <a:satMod val="350000"/>
                    <a:alpha val="38000"/>
                  </a:schemeClr>
                </a:gs>
              </a:gsLst>
              <a:lin ang="16200000" scaled="1"/>
              <a:tileRect/>
            </a:gradFill>
            <a:ln>
              <a:solidFill>
                <a:srgbClr val="FFFFFF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96" name="Freeform 95"/>
            <p:cNvSpPr/>
            <p:nvPr/>
          </p:nvSpPr>
          <p:spPr>
            <a:xfrm>
              <a:off x="5875111" y="2599944"/>
              <a:ext cx="2089496" cy="1437050"/>
            </a:xfrm>
            <a:custGeom>
              <a:avLst/>
              <a:gdLst>
                <a:gd name="connsiteX0" fmla="*/ 1360 w 2089496"/>
                <a:gd name="connsiteY0" fmla="*/ 618599 h 1437050"/>
                <a:gd name="connsiteX1" fmla="*/ 1226003 w 2089496"/>
                <a:gd name="connsiteY1" fmla="*/ 1742 h 1437050"/>
                <a:gd name="connsiteX2" fmla="*/ 2087789 w 2089496"/>
                <a:gd name="connsiteY2" fmla="*/ 809099 h 1437050"/>
                <a:gd name="connsiteX3" fmla="*/ 1008289 w 2089496"/>
                <a:gd name="connsiteY3" fmla="*/ 1435027 h 1437050"/>
                <a:gd name="connsiteX4" fmla="*/ 1360 w 2089496"/>
                <a:gd name="connsiteY4" fmla="*/ 618599 h 143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9496" h="1437050">
                  <a:moveTo>
                    <a:pt x="1360" y="618599"/>
                  </a:moveTo>
                  <a:cubicBezTo>
                    <a:pt x="37646" y="379718"/>
                    <a:pt x="878265" y="-30008"/>
                    <a:pt x="1226003" y="1742"/>
                  </a:cubicBezTo>
                  <a:cubicBezTo>
                    <a:pt x="1573741" y="33492"/>
                    <a:pt x="2124075" y="570218"/>
                    <a:pt x="2087789" y="809099"/>
                  </a:cubicBezTo>
                  <a:cubicBezTo>
                    <a:pt x="2051503" y="1047980"/>
                    <a:pt x="1353003" y="1469801"/>
                    <a:pt x="1008289" y="1435027"/>
                  </a:cubicBezTo>
                  <a:cubicBezTo>
                    <a:pt x="663575" y="1400253"/>
                    <a:pt x="-34926" y="857480"/>
                    <a:pt x="1360" y="61859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69000"/>
                  </a:schemeClr>
                </a:gs>
                <a:gs pos="35000">
                  <a:schemeClr val="accent4">
                    <a:tint val="37000"/>
                    <a:satMod val="300000"/>
                    <a:alpha val="69000"/>
                  </a:schemeClr>
                </a:gs>
                <a:gs pos="100000">
                  <a:schemeClr val="accent4">
                    <a:tint val="15000"/>
                    <a:satMod val="350000"/>
                    <a:alpha val="69000"/>
                  </a:schemeClr>
                </a:gs>
              </a:gsLst>
              <a:lin ang="16200000" scaled="1"/>
              <a:tileRect/>
            </a:gradFill>
            <a:ln>
              <a:solidFill>
                <a:srgbClr val="FFFFFF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97" name="Freeform 96"/>
            <p:cNvSpPr/>
            <p:nvPr/>
          </p:nvSpPr>
          <p:spPr>
            <a:xfrm>
              <a:off x="3977403" y="3782236"/>
              <a:ext cx="1535820" cy="1302452"/>
            </a:xfrm>
            <a:custGeom>
              <a:avLst/>
              <a:gdLst>
                <a:gd name="connsiteX0" fmla="*/ 3140 w 1535820"/>
                <a:gd name="connsiteY0" fmla="*/ 506735 h 1302452"/>
                <a:gd name="connsiteX1" fmla="*/ 1481783 w 1535820"/>
                <a:gd name="connsiteY1" fmla="*/ 25950 h 1302452"/>
                <a:gd name="connsiteX2" fmla="*/ 1100783 w 1535820"/>
                <a:gd name="connsiteY2" fmla="*/ 1295950 h 1302452"/>
                <a:gd name="connsiteX3" fmla="*/ 3140 w 1535820"/>
                <a:gd name="connsiteY3" fmla="*/ 506735 h 1302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35820" h="1302452">
                  <a:moveTo>
                    <a:pt x="3140" y="506735"/>
                  </a:moveTo>
                  <a:cubicBezTo>
                    <a:pt x="66640" y="295068"/>
                    <a:pt x="1298843" y="-105586"/>
                    <a:pt x="1481783" y="25950"/>
                  </a:cubicBezTo>
                  <a:cubicBezTo>
                    <a:pt x="1664723" y="157486"/>
                    <a:pt x="1344200" y="1217331"/>
                    <a:pt x="1100783" y="1295950"/>
                  </a:cubicBezTo>
                  <a:cubicBezTo>
                    <a:pt x="857366" y="1374569"/>
                    <a:pt x="-60360" y="718402"/>
                    <a:pt x="3140" y="50673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tint val="50000"/>
                    <a:satMod val="300000"/>
                    <a:alpha val="82000"/>
                  </a:schemeClr>
                </a:gs>
                <a:gs pos="35000">
                  <a:schemeClr val="accent6">
                    <a:tint val="37000"/>
                    <a:satMod val="300000"/>
                    <a:alpha val="82000"/>
                  </a:schemeClr>
                </a:gs>
                <a:gs pos="100000">
                  <a:schemeClr val="accent6">
                    <a:tint val="15000"/>
                    <a:satMod val="350000"/>
                    <a:alpha val="82000"/>
                  </a:schemeClr>
                </a:gs>
              </a:gsLst>
              <a:lin ang="16200000" scaled="1"/>
              <a:tileRect/>
            </a:gradFill>
            <a:ln>
              <a:solidFill>
                <a:srgbClr val="FFFFFF"/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98" name="Freeform 97"/>
            <p:cNvSpPr/>
            <p:nvPr/>
          </p:nvSpPr>
          <p:spPr>
            <a:xfrm>
              <a:off x="1828557" y="2722764"/>
              <a:ext cx="1818197" cy="1466814"/>
            </a:xfrm>
            <a:custGeom>
              <a:avLst/>
              <a:gdLst>
                <a:gd name="connsiteX0" fmla="*/ 2057 w 1818197"/>
                <a:gd name="connsiteY0" fmla="*/ 622779 h 1466814"/>
                <a:gd name="connsiteX1" fmla="*/ 1734700 w 1818197"/>
                <a:gd name="connsiteY1" fmla="*/ 24065 h 1466814"/>
                <a:gd name="connsiteX2" fmla="*/ 1389986 w 1818197"/>
                <a:gd name="connsiteY2" fmla="*/ 1457350 h 1466814"/>
                <a:gd name="connsiteX3" fmla="*/ 2057 w 1818197"/>
                <a:gd name="connsiteY3" fmla="*/ 622779 h 146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8197" h="1466814">
                  <a:moveTo>
                    <a:pt x="2057" y="622779"/>
                  </a:moveTo>
                  <a:cubicBezTo>
                    <a:pt x="59509" y="383898"/>
                    <a:pt x="1503378" y="-115030"/>
                    <a:pt x="1734700" y="24065"/>
                  </a:cubicBezTo>
                  <a:cubicBezTo>
                    <a:pt x="1966022" y="163160"/>
                    <a:pt x="1672712" y="1359076"/>
                    <a:pt x="1389986" y="1457350"/>
                  </a:cubicBezTo>
                  <a:cubicBezTo>
                    <a:pt x="1107260" y="1555624"/>
                    <a:pt x="-55395" y="861660"/>
                    <a:pt x="2057" y="62277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tint val="50000"/>
                    <a:satMod val="300000"/>
                    <a:alpha val="33000"/>
                  </a:schemeClr>
                </a:gs>
                <a:gs pos="35000">
                  <a:schemeClr val="accent2">
                    <a:tint val="37000"/>
                    <a:satMod val="300000"/>
                    <a:alpha val="33000"/>
                  </a:schemeClr>
                </a:gs>
                <a:gs pos="100000">
                  <a:schemeClr val="accent2">
                    <a:tint val="15000"/>
                    <a:satMod val="350000"/>
                    <a:alpha val="33000"/>
                  </a:schemeClr>
                </a:gs>
              </a:gsLst>
              <a:lin ang="16200000" scaled="1"/>
              <a:tileRect/>
            </a:gradFill>
            <a:ln>
              <a:solidFill>
                <a:srgbClr val="FFFFFF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99" name="Freeform 98"/>
            <p:cNvSpPr/>
            <p:nvPr/>
          </p:nvSpPr>
          <p:spPr>
            <a:xfrm>
              <a:off x="1574332" y="4414161"/>
              <a:ext cx="1936313" cy="1150219"/>
            </a:xfrm>
            <a:custGeom>
              <a:avLst/>
              <a:gdLst>
                <a:gd name="connsiteX0" fmla="*/ 22566 w 2139503"/>
                <a:gd name="connsiteY0" fmla="*/ 1034706 h 1270919"/>
                <a:gd name="connsiteX1" fmla="*/ 1074851 w 2139503"/>
                <a:gd name="connsiteY1" fmla="*/ 563 h 1270919"/>
                <a:gd name="connsiteX2" fmla="*/ 2118066 w 2139503"/>
                <a:gd name="connsiteY2" fmla="*/ 1188920 h 1270919"/>
                <a:gd name="connsiteX3" fmla="*/ 22566 w 2139503"/>
                <a:gd name="connsiteY3" fmla="*/ 1034706 h 127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503" h="1270919">
                  <a:moveTo>
                    <a:pt x="22566" y="1034706"/>
                  </a:moveTo>
                  <a:cubicBezTo>
                    <a:pt x="-151303" y="836647"/>
                    <a:pt x="725601" y="-25139"/>
                    <a:pt x="1074851" y="563"/>
                  </a:cubicBezTo>
                  <a:cubicBezTo>
                    <a:pt x="1424101" y="26265"/>
                    <a:pt x="2285887" y="1013539"/>
                    <a:pt x="2118066" y="1188920"/>
                  </a:cubicBezTo>
                  <a:cubicBezTo>
                    <a:pt x="1950245" y="1364301"/>
                    <a:pt x="196435" y="1232765"/>
                    <a:pt x="22566" y="10347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tint val="50000"/>
                    <a:satMod val="300000"/>
                    <a:alpha val="69000"/>
                  </a:schemeClr>
                </a:gs>
                <a:gs pos="35000">
                  <a:schemeClr val="accent1">
                    <a:tint val="37000"/>
                    <a:satMod val="300000"/>
                    <a:alpha val="69000"/>
                  </a:schemeClr>
                </a:gs>
                <a:gs pos="100000">
                  <a:schemeClr val="accent1">
                    <a:tint val="15000"/>
                    <a:satMod val="350000"/>
                    <a:alpha val="69000"/>
                  </a:schemeClr>
                </a:gs>
              </a:gsLst>
              <a:lin ang="16200000" scaled="1"/>
              <a:tileRect/>
            </a:gradFill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100" name="Oval 99"/>
            <p:cNvSpPr/>
            <p:nvPr/>
          </p:nvSpPr>
          <p:spPr>
            <a:xfrm>
              <a:off x="2378527" y="4530272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1" name="Oval 100"/>
            <p:cNvSpPr/>
            <p:nvPr/>
          </p:nvSpPr>
          <p:spPr>
            <a:xfrm>
              <a:off x="3102427" y="5225144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2" name="Oval 101"/>
            <p:cNvSpPr/>
            <p:nvPr/>
          </p:nvSpPr>
          <p:spPr>
            <a:xfrm>
              <a:off x="1730827" y="5112656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103" name="Oval 102"/>
            <p:cNvSpPr/>
            <p:nvPr/>
          </p:nvSpPr>
          <p:spPr>
            <a:xfrm>
              <a:off x="1966685" y="3262087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104" name="Oval 103"/>
            <p:cNvSpPr/>
            <p:nvPr/>
          </p:nvSpPr>
          <p:spPr>
            <a:xfrm>
              <a:off x="3274787" y="2842986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5" name="Oval 104"/>
            <p:cNvSpPr/>
            <p:nvPr/>
          </p:nvSpPr>
          <p:spPr>
            <a:xfrm>
              <a:off x="3024414" y="3839029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6" name="Oval 105"/>
            <p:cNvSpPr/>
            <p:nvPr/>
          </p:nvSpPr>
          <p:spPr>
            <a:xfrm>
              <a:off x="4129316" y="4178303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107" name="Oval 106"/>
            <p:cNvSpPr/>
            <p:nvPr/>
          </p:nvSpPr>
          <p:spPr>
            <a:xfrm>
              <a:off x="5207002" y="3869873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8" name="Oval 107"/>
            <p:cNvSpPr/>
            <p:nvPr/>
          </p:nvSpPr>
          <p:spPr>
            <a:xfrm>
              <a:off x="4880430" y="4742547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6050645" y="3127829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110" name="Oval 109"/>
            <p:cNvSpPr/>
            <p:nvPr/>
          </p:nvSpPr>
          <p:spPr>
            <a:xfrm>
              <a:off x="6919688" y="2725057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11" name="Oval 110"/>
            <p:cNvSpPr/>
            <p:nvPr/>
          </p:nvSpPr>
          <p:spPr>
            <a:xfrm>
              <a:off x="6801759" y="3692073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12" name="Oval 111"/>
            <p:cNvSpPr/>
            <p:nvPr/>
          </p:nvSpPr>
          <p:spPr>
            <a:xfrm>
              <a:off x="7616373" y="3269345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13" name="Oval 112"/>
            <p:cNvSpPr/>
            <p:nvPr/>
          </p:nvSpPr>
          <p:spPr>
            <a:xfrm>
              <a:off x="6258823" y="4388757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114" name="Oval 113"/>
            <p:cNvSpPr/>
            <p:nvPr/>
          </p:nvSpPr>
          <p:spPr>
            <a:xfrm>
              <a:off x="7649034" y="4414157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15" name="Oval 114"/>
            <p:cNvSpPr/>
            <p:nvPr/>
          </p:nvSpPr>
          <p:spPr>
            <a:xfrm>
              <a:off x="6750962" y="4953001"/>
              <a:ext cx="235858" cy="235858"/>
            </a:xfrm>
            <a:prstGeom prst="ellipse">
              <a:avLst/>
            </a:prstGeom>
            <a:ln>
              <a:solidFill>
                <a:srgbClr val="FFFFFF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116" name="Straight Connector 115"/>
            <p:cNvCxnSpPr>
              <a:stCxn id="102" idx="7"/>
              <a:endCxn id="100" idx="3"/>
            </p:cNvCxnSpPr>
            <p:nvPr/>
          </p:nvCxnSpPr>
          <p:spPr>
            <a:xfrm flipV="1">
              <a:off x="1932144" y="4731589"/>
              <a:ext cx="480924" cy="415608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102" idx="6"/>
              <a:endCxn id="101" idx="2"/>
            </p:cNvCxnSpPr>
            <p:nvPr/>
          </p:nvCxnSpPr>
          <p:spPr>
            <a:xfrm>
              <a:off x="1966685" y="5230585"/>
              <a:ext cx="1135742" cy="112488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>
              <a:stCxn id="101" idx="1"/>
              <a:endCxn id="100" idx="5"/>
            </p:cNvCxnSpPr>
            <p:nvPr/>
          </p:nvCxnSpPr>
          <p:spPr>
            <a:xfrm flipH="1" flipV="1">
              <a:off x="2579844" y="4731589"/>
              <a:ext cx="557124" cy="528096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>
              <a:stCxn id="105" idx="2"/>
              <a:endCxn id="103" idx="5"/>
            </p:cNvCxnSpPr>
            <p:nvPr/>
          </p:nvCxnSpPr>
          <p:spPr>
            <a:xfrm flipH="1" flipV="1">
              <a:off x="2168002" y="3463404"/>
              <a:ext cx="856412" cy="493554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104" idx="2"/>
              <a:endCxn id="103" idx="7"/>
            </p:cNvCxnSpPr>
            <p:nvPr/>
          </p:nvCxnSpPr>
          <p:spPr>
            <a:xfrm flipH="1">
              <a:off x="2168002" y="2960915"/>
              <a:ext cx="1106785" cy="335713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04" idx="4"/>
              <a:endCxn id="105" idx="7"/>
            </p:cNvCxnSpPr>
            <p:nvPr/>
          </p:nvCxnSpPr>
          <p:spPr>
            <a:xfrm flipH="1">
              <a:off x="3225731" y="3078844"/>
              <a:ext cx="166985" cy="794726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06" idx="6"/>
              <a:endCxn id="107" idx="2"/>
            </p:cNvCxnSpPr>
            <p:nvPr/>
          </p:nvCxnSpPr>
          <p:spPr>
            <a:xfrm flipV="1">
              <a:off x="4365174" y="3987802"/>
              <a:ext cx="841828" cy="308430"/>
            </a:xfrm>
            <a:prstGeom prst="line">
              <a:avLst/>
            </a:prstGeom>
            <a:ln w="38100">
              <a:solidFill>
                <a:srgbClr val="FFFFFF"/>
              </a:solidFill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106" idx="5"/>
              <a:endCxn id="108" idx="1"/>
            </p:cNvCxnSpPr>
            <p:nvPr/>
          </p:nvCxnSpPr>
          <p:spPr>
            <a:xfrm>
              <a:off x="4330633" y="4379620"/>
              <a:ext cx="584338" cy="397468"/>
            </a:xfrm>
            <a:prstGeom prst="line">
              <a:avLst/>
            </a:prstGeom>
            <a:ln w="38100">
              <a:solidFill>
                <a:srgbClr val="FFFFFF"/>
              </a:solidFill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>
              <a:stCxn id="109" idx="7"/>
              <a:endCxn id="110" idx="2"/>
            </p:cNvCxnSpPr>
            <p:nvPr/>
          </p:nvCxnSpPr>
          <p:spPr>
            <a:xfrm flipV="1">
              <a:off x="6251962" y="2842986"/>
              <a:ext cx="667726" cy="319384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>
              <a:stCxn id="109" idx="6"/>
              <a:endCxn id="112" idx="2"/>
            </p:cNvCxnSpPr>
            <p:nvPr/>
          </p:nvCxnSpPr>
          <p:spPr>
            <a:xfrm>
              <a:off x="6286503" y="3245758"/>
              <a:ext cx="1329870" cy="141516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>
              <a:stCxn id="109" idx="5"/>
              <a:endCxn id="111" idx="1"/>
            </p:cNvCxnSpPr>
            <p:nvPr/>
          </p:nvCxnSpPr>
          <p:spPr>
            <a:xfrm>
              <a:off x="6251962" y="3329146"/>
              <a:ext cx="584338" cy="397468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>
              <a:stCxn id="111" idx="0"/>
              <a:endCxn id="110" idx="4"/>
            </p:cNvCxnSpPr>
            <p:nvPr/>
          </p:nvCxnSpPr>
          <p:spPr>
            <a:xfrm flipV="1">
              <a:off x="6919688" y="2960915"/>
              <a:ext cx="117929" cy="731158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>
              <a:stCxn id="110" idx="5"/>
              <a:endCxn id="112" idx="1"/>
            </p:cNvCxnSpPr>
            <p:nvPr/>
          </p:nvCxnSpPr>
          <p:spPr>
            <a:xfrm>
              <a:off x="7121005" y="2926374"/>
              <a:ext cx="529909" cy="377512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>
              <a:stCxn id="111" idx="6"/>
              <a:endCxn id="112" idx="3"/>
            </p:cNvCxnSpPr>
            <p:nvPr/>
          </p:nvCxnSpPr>
          <p:spPr>
            <a:xfrm flipV="1">
              <a:off x="7037617" y="3470662"/>
              <a:ext cx="613297" cy="339340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>
              <a:stCxn id="113" idx="6"/>
              <a:endCxn id="114" idx="2"/>
            </p:cNvCxnSpPr>
            <p:nvPr/>
          </p:nvCxnSpPr>
          <p:spPr>
            <a:xfrm>
              <a:off x="6494681" y="4506686"/>
              <a:ext cx="1154353" cy="25400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>
              <a:stCxn id="113" idx="5"/>
              <a:endCxn id="115" idx="1"/>
            </p:cNvCxnSpPr>
            <p:nvPr/>
          </p:nvCxnSpPr>
          <p:spPr>
            <a:xfrm>
              <a:off x="6460140" y="4590074"/>
              <a:ext cx="325363" cy="397468"/>
            </a:xfrm>
            <a:prstGeom prst="line">
              <a:avLst/>
            </a:prstGeom>
            <a:ln w="38100" cmpd="sng">
              <a:solidFill>
                <a:srgbClr val="FFFFFF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/>
          <p:cNvCxnSpPr/>
          <p:nvPr/>
        </p:nvCxnSpPr>
        <p:spPr>
          <a:xfrm flipV="1">
            <a:off x="1779744" y="4579189"/>
            <a:ext cx="480924" cy="415608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814285" y="5078185"/>
            <a:ext cx="1135742" cy="112488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 flipV="1">
            <a:off x="2015602" y="3311004"/>
            <a:ext cx="856412" cy="493554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2015602" y="2808515"/>
            <a:ext cx="1106785" cy="335713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3073331" y="2926444"/>
            <a:ext cx="166985" cy="794726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3099745" y="4205119"/>
            <a:ext cx="860113" cy="880065"/>
          </a:xfrm>
          <a:prstGeom prst="line">
            <a:avLst/>
          </a:prstGeom>
          <a:ln w="76200" cmpd="sng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3021732" y="3865845"/>
            <a:ext cx="903585" cy="255886"/>
          </a:xfrm>
          <a:prstGeom prst="line">
            <a:avLst/>
          </a:prstGeom>
          <a:ln w="76200" cmpd="sng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4212774" y="3835402"/>
            <a:ext cx="841828" cy="308430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178233" y="4227220"/>
            <a:ext cx="584338" cy="397468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6299528" y="3740990"/>
            <a:ext cx="377525" cy="529908"/>
          </a:xfrm>
          <a:prstGeom prst="line">
            <a:avLst/>
          </a:prstGeom>
          <a:ln w="76200" cmpd="sng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6340916" y="4354286"/>
            <a:ext cx="1155718" cy="25400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306375" y="4437674"/>
            <a:ext cx="326728" cy="397468"/>
          </a:xfrm>
          <a:prstGeom prst="line">
            <a:avLst/>
          </a:prstGeom>
          <a:ln w="12700" cmpd="sng">
            <a:solidFill>
              <a:srgbClr val="FFFFFF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6805729" y="3740990"/>
            <a:ext cx="680499" cy="555308"/>
          </a:xfrm>
          <a:prstGeom prst="line">
            <a:avLst/>
          </a:prstGeom>
          <a:ln w="76200" cmpd="sng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>Application: </a:t>
            </a:r>
            <a:r>
              <a:rPr lang="en-US" dirty="0" err="1">
                <a:solidFill>
                  <a:srgbClr val="000000"/>
                </a:solidFill>
                <a:latin typeface="Gill Sans Light"/>
                <a:cs typeface="Gill Sans Light"/>
              </a:rPr>
              <a:t>Deduplication</a:t>
            </a:r>
            <a:endParaRPr lang="en-US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83" name="Straight Connector 82"/>
          <p:cNvCxnSpPr>
            <a:endCxn id="108" idx="7"/>
          </p:cNvCxnSpPr>
          <p:nvPr/>
        </p:nvCxnSpPr>
        <p:spPr>
          <a:xfrm flipH="1">
            <a:off x="4929347" y="3953331"/>
            <a:ext cx="205084" cy="671357"/>
          </a:xfrm>
          <a:prstGeom prst="line">
            <a:avLst/>
          </a:prstGeom>
          <a:ln w="76200" cmpd="sng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V="1">
            <a:off x="6834420" y="4472215"/>
            <a:ext cx="629553" cy="446315"/>
          </a:xfrm>
          <a:prstGeom prst="line">
            <a:avLst/>
          </a:prstGeom>
          <a:ln w="76200" cmpd="sng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524327" y="1916832"/>
            <a:ext cx="8443171" cy="4601260"/>
          </a:xfrm>
          <a:prstGeom prst="rect">
            <a:avLst/>
          </a:prstGeom>
          <a:solidFill>
            <a:schemeClr val="tx1">
              <a:alpha val="96000"/>
            </a:schemeClr>
          </a:solidFill>
          <a:ln w="57150" cmpd="sng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Many more Applications:</a:t>
            </a:r>
          </a:p>
          <a:p>
            <a:pPr algn="ctr"/>
            <a:endParaRPr lang="en-US" sz="2500" i="1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800" dirty="0" smtClean="0">
                <a:solidFill>
                  <a:srgbClr val="E9A13E"/>
                </a:solidFill>
                <a:latin typeface="Gill Sans Light"/>
                <a:cs typeface="Gill Sans Light"/>
              </a:rPr>
              <a:t>Community Detection </a:t>
            </a:r>
          </a:p>
          <a:p>
            <a:pPr algn="ctr"/>
            <a:r>
              <a:rPr lang="en-US" sz="2000" dirty="0" smtClean="0">
                <a:solidFill>
                  <a:srgbClr val="D9D9D9"/>
                </a:solidFill>
                <a:latin typeface="Gill Sans Light"/>
                <a:cs typeface="Gill Sans Light"/>
              </a:rPr>
              <a:t>[Yang, Cheung, Liu, TKDE’ 07] </a:t>
            </a:r>
          </a:p>
          <a:p>
            <a:pPr algn="ctr"/>
            <a:r>
              <a:rPr lang="en-US" sz="2500" dirty="0" smtClean="0">
                <a:solidFill>
                  <a:srgbClr val="E9A13E"/>
                </a:solidFill>
                <a:latin typeface="Gill Sans Light"/>
                <a:cs typeface="Gill Sans Light"/>
              </a:rPr>
              <a:t>Opinion/Trust Network Link Classification </a:t>
            </a:r>
          </a:p>
          <a:p>
            <a:pPr algn="ctr"/>
            <a:r>
              <a:rPr lang="en-US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[C.-Bianchi, Gentile, et al, COLT’12]</a:t>
            </a:r>
          </a:p>
          <a:p>
            <a:pPr algn="ctr"/>
            <a:r>
              <a:rPr lang="en-US" sz="2500" dirty="0" smtClean="0">
                <a:solidFill>
                  <a:srgbClr val="E9A13E"/>
                </a:solidFill>
                <a:latin typeface="Gill Sans Light"/>
                <a:cs typeface="Gill Sans Light"/>
              </a:rPr>
              <a:t>Co-reference Resolution</a:t>
            </a:r>
          </a:p>
          <a:p>
            <a:pPr algn="ctr"/>
            <a:r>
              <a:rPr lang="en-US" sz="2500" i="1" dirty="0" smtClean="0">
                <a:solidFill>
                  <a:srgbClr val="F94677"/>
                </a:solidFill>
                <a:latin typeface="Gill Sans Light"/>
                <a:cs typeface="Gill Sans Light"/>
              </a:rPr>
              <a:t> </a:t>
            </a:r>
            <a:r>
              <a:rPr lang="en-US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[Soon et al., </a:t>
            </a:r>
            <a:r>
              <a:rPr lang="en-US" sz="2000" i="1" dirty="0" err="1" smtClean="0">
                <a:solidFill>
                  <a:srgbClr val="D9D9D9"/>
                </a:solidFill>
                <a:latin typeface="Gill Sans Light"/>
                <a:cs typeface="Gill Sans Light"/>
              </a:rPr>
              <a:t>CompLing</a:t>
            </a:r>
            <a:r>
              <a:rPr lang="en-US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 </a:t>
            </a:r>
            <a:r>
              <a:rPr lang="fr-FR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’</a:t>
            </a:r>
            <a:r>
              <a:rPr lang="en-US" sz="2000" i="1" dirty="0">
                <a:solidFill>
                  <a:srgbClr val="D9D9D9"/>
                </a:solidFill>
                <a:latin typeface="Gill Sans Light"/>
                <a:cs typeface="Gill Sans Light"/>
              </a:rPr>
              <a:t>01], [McCallum, </a:t>
            </a:r>
            <a:r>
              <a:rPr lang="en-US" sz="2000" i="1" dirty="0" err="1">
                <a:solidFill>
                  <a:srgbClr val="D9D9D9"/>
                </a:solidFill>
                <a:latin typeface="Gill Sans Light"/>
                <a:cs typeface="Gill Sans Light"/>
              </a:rPr>
              <a:t>Wellner</a:t>
            </a:r>
            <a:r>
              <a:rPr lang="en-US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. NIPS’04]</a:t>
            </a:r>
            <a:endParaRPr lang="en-US" sz="2500" i="1" dirty="0" smtClean="0">
              <a:solidFill>
                <a:srgbClr val="F94677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dirty="0" smtClean="0">
                <a:solidFill>
                  <a:srgbClr val="E9A13E"/>
                </a:solidFill>
                <a:latin typeface="Gill Sans Light"/>
                <a:cs typeface="Gill Sans Light"/>
              </a:rPr>
              <a:t>Gene Clustering</a:t>
            </a:r>
          </a:p>
          <a:p>
            <a:pPr algn="ctr"/>
            <a:r>
              <a:rPr lang="en-US" sz="2500" i="1" dirty="0" smtClean="0">
                <a:solidFill>
                  <a:srgbClr val="F94677"/>
                </a:solidFill>
                <a:latin typeface="Gill Sans Light"/>
                <a:cs typeface="Gill Sans Light"/>
              </a:rPr>
              <a:t> </a:t>
            </a:r>
            <a:r>
              <a:rPr lang="en-US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[Ben-</a:t>
            </a:r>
            <a:r>
              <a:rPr lang="en-US" sz="2000" i="1" dirty="0" err="1" smtClean="0">
                <a:solidFill>
                  <a:srgbClr val="D9D9D9"/>
                </a:solidFill>
                <a:latin typeface="Gill Sans Light"/>
                <a:cs typeface="Gill Sans Light"/>
              </a:rPr>
              <a:t>Dor</a:t>
            </a:r>
            <a:r>
              <a:rPr lang="en-US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, Shamir, </a:t>
            </a:r>
            <a:r>
              <a:rPr lang="en-US" sz="2000" i="1" dirty="0" err="1" smtClean="0">
                <a:solidFill>
                  <a:srgbClr val="D9D9D9"/>
                </a:solidFill>
                <a:latin typeface="Gill Sans Light"/>
                <a:cs typeface="Gill Sans Light"/>
              </a:rPr>
              <a:t>Yakhini</a:t>
            </a:r>
            <a:r>
              <a:rPr lang="en-US" sz="2000" i="1" dirty="0">
                <a:solidFill>
                  <a:srgbClr val="D9D9D9"/>
                </a:solidFill>
                <a:latin typeface="Gill Sans Light"/>
                <a:cs typeface="Gill Sans Light"/>
              </a:rPr>
              <a:t>, </a:t>
            </a:r>
            <a:r>
              <a:rPr lang="en-US" sz="2000" i="1" dirty="0" err="1" smtClean="0">
                <a:solidFill>
                  <a:srgbClr val="D9D9D9"/>
                </a:solidFill>
                <a:latin typeface="Gill Sans Light"/>
                <a:cs typeface="Gill Sans Light"/>
              </a:rPr>
              <a:t>JCompBio</a:t>
            </a:r>
            <a:r>
              <a:rPr lang="en-US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 </a:t>
            </a:r>
            <a:r>
              <a:rPr lang="fr-FR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’</a:t>
            </a:r>
            <a:r>
              <a:rPr lang="en-US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99]</a:t>
            </a:r>
          </a:p>
          <a:p>
            <a:pPr algn="ctr"/>
            <a:r>
              <a:rPr lang="en-US" sz="2500" dirty="0" smtClean="0">
                <a:solidFill>
                  <a:srgbClr val="E9A13E"/>
                </a:solidFill>
                <a:latin typeface="Gill Sans Light"/>
                <a:cs typeface="Gill Sans Light"/>
              </a:rPr>
              <a:t>Consensus Clustering</a:t>
            </a:r>
          </a:p>
          <a:p>
            <a:pPr algn="ctr"/>
            <a:r>
              <a:rPr lang="en-US" sz="2500" i="1" dirty="0" smtClean="0">
                <a:solidFill>
                  <a:srgbClr val="F94677"/>
                </a:solidFill>
                <a:latin typeface="Gill Sans Light"/>
                <a:cs typeface="Gill Sans Light"/>
              </a:rPr>
              <a:t> </a:t>
            </a:r>
            <a:r>
              <a:rPr lang="en-US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[</a:t>
            </a:r>
            <a:r>
              <a:rPr lang="en-US" sz="2000" i="1" dirty="0" err="1" smtClean="0">
                <a:solidFill>
                  <a:srgbClr val="D9D9D9"/>
                </a:solidFill>
                <a:latin typeface="Gill Sans Light"/>
                <a:cs typeface="Gill Sans Light"/>
              </a:rPr>
              <a:t>Goder</a:t>
            </a:r>
            <a:r>
              <a:rPr lang="en-US" sz="2000" i="1" dirty="0">
                <a:solidFill>
                  <a:srgbClr val="D9D9D9"/>
                </a:solidFill>
                <a:latin typeface="Gill Sans Light"/>
                <a:cs typeface="Gill Sans Light"/>
              </a:rPr>
              <a:t> </a:t>
            </a:r>
            <a:r>
              <a:rPr lang="en-US" sz="2000" i="1" dirty="0" err="1" smtClean="0">
                <a:solidFill>
                  <a:srgbClr val="D9D9D9"/>
                </a:solidFill>
                <a:latin typeface="Gill Sans Light"/>
                <a:cs typeface="Gill Sans Light"/>
              </a:rPr>
              <a:t>Filkov</a:t>
            </a:r>
            <a:r>
              <a:rPr lang="en-US" sz="2000" i="1" dirty="0">
                <a:solidFill>
                  <a:srgbClr val="D9D9D9"/>
                </a:solidFill>
                <a:latin typeface="Gill Sans Light"/>
                <a:cs typeface="Gill Sans Light"/>
              </a:rPr>
              <a:t>, </a:t>
            </a:r>
            <a:r>
              <a:rPr lang="en-US" sz="20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‘08]</a:t>
            </a:r>
            <a:endParaRPr lang="en-US" sz="2000" i="1" dirty="0">
              <a:solidFill>
                <a:srgbClr val="D9D9D9"/>
              </a:solidFill>
              <a:latin typeface="Gill Sans Light"/>
              <a:cs typeface="Gill Sans Light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34745" y="1916832"/>
            <a:ext cx="8786569" cy="4801314"/>
          </a:xfrm>
          <a:prstGeom prst="rect">
            <a:avLst/>
          </a:prstGeom>
          <a:solidFill>
            <a:srgbClr val="0D0D0D">
              <a:alpha val="96000"/>
            </a:srgbClr>
          </a:solidFill>
          <a:ln w="57150" cmpd="sng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u="sng" dirty="0" smtClean="0">
                <a:solidFill>
                  <a:srgbClr val="FFFFFF"/>
                </a:solidFill>
                <a:latin typeface="Gill Sans Light"/>
                <a:cs typeface="Gill Sans Light"/>
              </a:rPr>
              <a:t>NP Hard!</a:t>
            </a:r>
          </a:p>
          <a:p>
            <a:pPr algn="ctr"/>
            <a:endParaRPr lang="en-US" sz="2500" u="sng" dirty="0" smtClean="0">
              <a:solidFill>
                <a:srgbClr val="FF6600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300" u="sng" dirty="0" smtClean="0">
                <a:solidFill>
                  <a:schemeClr val="bg1"/>
                </a:solidFill>
                <a:latin typeface="Gill Sans Light"/>
                <a:cs typeface="Gill Sans Light"/>
              </a:rPr>
              <a:t>Lot’s of prior work: </a:t>
            </a:r>
          </a:p>
          <a:p>
            <a:pPr algn="ctr"/>
            <a:endParaRPr lang="en-US" sz="2300" u="sng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i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-Approximation algorithms </a:t>
            </a:r>
          </a:p>
          <a:p>
            <a:pPr algn="ctr"/>
            <a:endParaRPr lang="en-US" sz="2500" i="1" dirty="0" smtClean="0">
              <a:solidFill>
                <a:srgbClr val="FFFFFF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i="1" dirty="0">
                <a:solidFill>
                  <a:srgbClr val="FFFFFF"/>
                </a:solidFill>
                <a:latin typeface="Gill Sans Light"/>
                <a:cs typeface="Gill Sans Light"/>
              </a:rPr>
              <a:t>-Statistical </a:t>
            </a:r>
            <a:r>
              <a:rPr lang="en-US" sz="2500" i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Guarantees</a:t>
            </a:r>
          </a:p>
          <a:p>
            <a:pPr algn="ctr"/>
            <a:endParaRPr lang="en-US" sz="2500" i="1" dirty="0" smtClean="0">
              <a:solidFill>
                <a:srgbClr val="FFFFFF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i="1" dirty="0">
                <a:solidFill>
                  <a:srgbClr val="FFFFFF"/>
                </a:solidFill>
                <a:latin typeface="Gill Sans Light"/>
                <a:cs typeface="Gill Sans Light"/>
              </a:rPr>
              <a:t>-many </a:t>
            </a:r>
            <a:r>
              <a:rPr lang="en-US" sz="2500" i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variants</a:t>
            </a:r>
          </a:p>
          <a:p>
            <a:pPr algn="ctr"/>
            <a:endParaRPr lang="en-US" sz="2500" i="1" dirty="0" smtClean="0">
              <a:solidFill>
                <a:srgbClr val="FFFFFF"/>
              </a:solidFill>
              <a:latin typeface="Gill Sans Light"/>
              <a:cs typeface="Gill Sans Light"/>
            </a:endParaRPr>
          </a:p>
          <a:p>
            <a:r>
              <a:rPr lang="en-US" sz="17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[AilonCharikarNewman08],  [AilonLiberty09], [CharikarGuruswamiWirth03], [DemainFiat06]…[MathewSchudy10], [MakarychevMackarychevVijayaraghavan14]</a:t>
            </a:r>
            <a:r>
              <a:rPr lang="en-US" sz="2300" i="1" dirty="0" smtClean="0">
                <a:solidFill>
                  <a:srgbClr val="ECFF7B"/>
                </a:solidFill>
                <a:latin typeface="Gill Sans Light"/>
                <a:cs typeface="Gill Sans Light"/>
              </a:rPr>
              <a:t> </a:t>
            </a:r>
            <a:r>
              <a:rPr lang="en-US" sz="1700" i="1" dirty="0">
                <a:solidFill>
                  <a:srgbClr val="D9D9D9"/>
                </a:solidFill>
                <a:latin typeface="Gill Sans Light"/>
                <a:cs typeface="Gill Sans Light"/>
              </a:rPr>
              <a:t>[ChierichettiDalviKumarKDD14] </a:t>
            </a:r>
            <a:r>
              <a:rPr lang="en-US" sz="17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, [</a:t>
            </a:r>
            <a:r>
              <a:rPr lang="en-US" sz="1700" i="1" dirty="0" err="1" smtClean="0">
                <a:solidFill>
                  <a:srgbClr val="D9D9D9"/>
                </a:solidFill>
                <a:latin typeface="Gill Sans Light"/>
                <a:cs typeface="Gill Sans Light"/>
              </a:rPr>
              <a:t>Bonchi</a:t>
            </a:r>
            <a:r>
              <a:rPr lang="en-US" sz="17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 et al </a:t>
            </a:r>
            <a:r>
              <a:rPr lang="en-US" sz="1700" i="1" dirty="0">
                <a:solidFill>
                  <a:srgbClr val="D9D9D9"/>
                </a:solidFill>
                <a:latin typeface="Gill Sans Light"/>
                <a:cs typeface="Gill Sans Light"/>
              </a:rPr>
              <a:t>KDD14], </a:t>
            </a:r>
            <a:r>
              <a:rPr lang="en-US" sz="17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 [</a:t>
            </a:r>
            <a:r>
              <a:rPr lang="en-US" sz="1700" i="1" dirty="0" err="1" smtClean="0">
                <a:solidFill>
                  <a:srgbClr val="D9D9D9"/>
                </a:solidFill>
                <a:latin typeface="Gill Sans Light"/>
                <a:cs typeface="Gill Sans Light"/>
              </a:rPr>
              <a:t>Puleo</a:t>
            </a:r>
            <a:r>
              <a:rPr lang="en-US" sz="17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, </a:t>
            </a:r>
            <a:r>
              <a:rPr lang="en-US" sz="1700" i="1" dirty="0" err="1" smtClean="0">
                <a:solidFill>
                  <a:srgbClr val="D9D9D9"/>
                </a:solidFill>
                <a:latin typeface="Gill Sans Light"/>
                <a:cs typeface="Gill Sans Light"/>
              </a:rPr>
              <a:t>Milenkovic</a:t>
            </a:r>
            <a:r>
              <a:rPr lang="en-US" sz="1700" i="1" dirty="0" smtClean="0">
                <a:solidFill>
                  <a:srgbClr val="D9D9D9"/>
                </a:solidFill>
                <a:latin typeface="Gill Sans Light"/>
                <a:cs typeface="Gill Sans Light"/>
              </a:rPr>
              <a:t>, 15]</a:t>
            </a:r>
          </a:p>
        </p:txBody>
      </p:sp>
    </p:spTree>
    <p:extLst>
      <p:ext uri="{BB962C8B-B14F-4D97-AF65-F5344CB8AC3E}">
        <p14:creationId xmlns:p14="http://schemas.microsoft.com/office/powerpoint/2010/main" val="2335779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7384"/>
            <a:ext cx="9144000" cy="1143000"/>
          </a:xfrm>
          <a:ln>
            <a:noFill/>
          </a:ln>
        </p:spPr>
        <p:txBody>
          <a:bodyPr/>
          <a:lstStyle/>
          <a:p>
            <a:r>
              <a:rPr lang="en-US" sz="43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Goal of this work:</a:t>
            </a:r>
            <a:br>
              <a:rPr lang="en-US" sz="43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300" dirty="0" smtClean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43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300" dirty="0" smtClean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43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3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Provable</a:t>
            </a:r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Correlation Clustering</a:t>
            </a:r>
            <a:b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for </a:t>
            </a:r>
            <a:r>
              <a:rPr lang="en-US" sz="4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Billion</a:t>
            </a:r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-edge Graphs</a:t>
            </a:r>
            <a:b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3" name="Picture 2" descr="Untit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54422">
            <a:off x="1201014" y="3575349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97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40"/>
          <p:cNvSpPr/>
          <p:nvPr/>
        </p:nvSpPr>
        <p:spPr>
          <a:xfrm>
            <a:off x="1421932" y="4261761"/>
            <a:ext cx="1936313" cy="1150219"/>
          </a:xfrm>
          <a:custGeom>
            <a:avLst/>
            <a:gdLst>
              <a:gd name="connsiteX0" fmla="*/ 22566 w 2139503"/>
              <a:gd name="connsiteY0" fmla="*/ 1034706 h 1270919"/>
              <a:gd name="connsiteX1" fmla="*/ 1074851 w 2139503"/>
              <a:gd name="connsiteY1" fmla="*/ 563 h 1270919"/>
              <a:gd name="connsiteX2" fmla="*/ 2118066 w 2139503"/>
              <a:gd name="connsiteY2" fmla="*/ 1188920 h 1270919"/>
              <a:gd name="connsiteX3" fmla="*/ 22566 w 2139503"/>
              <a:gd name="connsiteY3" fmla="*/ 1034706 h 127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503" h="1270919">
                <a:moveTo>
                  <a:pt x="22566" y="1034706"/>
                </a:moveTo>
                <a:cubicBezTo>
                  <a:pt x="-151303" y="836647"/>
                  <a:pt x="725601" y="-25139"/>
                  <a:pt x="1074851" y="563"/>
                </a:cubicBezTo>
                <a:cubicBezTo>
                  <a:pt x="1424101" y="26265"/>
                  <a:pt x="2285887" y="1013539"/>
                  <a:pt x="2118066" y="1188920"/>
                </a:cubicBezTo>
                <a:cubicBezTo>
                  <a:pt x="1950245" y="1364301"/>
                  <a:pt x="196435" y="1232765"/>
                  <a:pt x="22566" y="103470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50000"/>
                  <a:satMod val="300000"/>
                  <a:alpha val="44000"/>
                </a:schemeClr>
              </a:gs>
              <a:gs pos="35000">
                <a:schemeClr val="accent1">
                  <a:tint val="37000"/>
                  <a:satMod val="300000"/>
                  <a:alpha val="44000"/>
                </a:schemeClr>
              </a:gs>
              <a:gs pos="100000">
                <a:schemeClr val="accent1">
                  <a:tint val="15000"/>
                  <a:satMod val="350000"/>
                  <a:alpha val="44000"/>
                </a:schemeClr>
              </a:gs>
            </a:gsLst>
            <a:lin ang="16200000" scaled="1"/>
            <a:tileRect/>
          </a:gradFill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1406024" y="4783346"/>
            <a:ext cx="586298" cy="58629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2226127" y="4377872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3" name="Oval 122"/>
          <p:cNvSpPr/>
          <p:nvPr/>
        </p:nvSpPr>
        <p:spPr>
          <a:xfrm>
            <a:off x="2950027" y="5072744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4" name="Oval 123"/>
          <p:cNvSpPr/>
          <p:nvPr/>
        </p:nvSpPr>
        <p:spPr>
          <a:xfrm>
            <a:off x="1578427" y="4960256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5" name="Oval 124"/>
          <p:cNvSpPr/>
          <p:nvPr/>
        </p:nvSpPr>
        <p:spPr>
          <a:xfrm>
            <a:off x="1814285" y="310968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6" name="Oval 125"/>
          <p:cNvSpPr/>
          <p:nvPr/>
        </p:nvSpPr>
        <p:spPr>
          <a:xfrm>
            <a:off x="3122387" y="2690586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2872014" y="368662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3976916" y="402590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5054602" y="37174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4728030" y="459014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139" name="Straight Connector 138"/>
          <p:cNvCxnSpPr>
            <a:stCxn id="124" idx="7"/>
            <a:endCxn id="122" idx="3"/>
          </p:cNvCxnSpPr>
          <p:nvPr/>
        </p:nvCxnSpPr>
        <p:spPr>
          <a:xfrm flipV="1">
            <a:off x="1779744" y="4579189"/>
            <a:ext cx="480924" cy="4156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>
            <a:stCxn id="124" idx="6"/>
            <a:endCxn id="123" idx="2"/>
          </p:cNvCxnSpPr>
          <p:nvPr/>
        </p:nvCxnSpPr>
        <p:spPr>
          <a:xfrm>
            <a:off x="1814285" y="5078185"/>
            <a:ext cx="1135742" cy="11248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>
            <a:stCxn id="123" idx="1"/>
            <a:endCxn id="122" idx="5"/>
          </p:cNvCxnSpPr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127" idx="2"/>
            <a:endCxn id="125" idx="5"/>
          </p:cNvCxnSpPr>
          <p:nvPr/>
        </p:nvCxnSpPr>
        <p:spPr>
          <a:xfrm flipH="1" flipV="1">
            <a:off x="2015602" y="3311004"/>
            <a:ext cx="856412" cy="49355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>
            <a:stCxn id="126" idx="2"/>
            <a:endCxn id="125" idx="7"/>
          </p:cNvCxnSpPr>
          <p:nvPr/>
        </p:nvCxnSpPr>
        <p:spPr>
          <a:xfrm flipH="1">
            <a:off x="2015602" y="2808515"/>
            <a:ext cx="1106785" cy="335713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>
            <a:stCxn id="126" idx="4"/>
            <a:endCxn id="127" idx="7"/>
          </p:cNvCxnSpPr>
          <p:nvPr/>
        </p:nvCxnSpPr>
        <p:spPr>
          <a:xfrm flipH="1">
            <a:off x="3073331" y="2926444"/>
            <a:ext cx="166985" cy="79472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28" idx="3"/>
            <a:endCxn id="123" idx="7"/>
          </p:cNvCxnSpPr>
          <p:nvPr/>
        </p:nvCxnSpPr>
        <p:spPr>
          <a:xfrm flipH="1">
            <a:off x="3151344" y="4227220"/>
            <a:ext cx="860113" cy="880065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128" idx="2"/>
            <a:endCxn id="127" idx="5"/>
          </p:cNvCxnSpPr>
          <p:nvPr/>
        </p:nvCxnSpPr>
        <p:spPr>
          <a:xfrm flipH="1" flipV="1">
            <a:off x="3073331" y="3887946"/>
            <a:ext cx="903585" cy="25588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128" idx="6"/>
            <a:endCxn id="129" idx="2"/>
          </p:cNvCxnSpPr>
          <p:nvPr/>
        </p:nvCxnSpPr>
        <p:spPr>
          <a:xfrm flipV="1">
            <a:off x="4212774" y="3835402"/>
            <a:ext cx="841828" cy="30843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128" idx="5"/>
            <a:endCxn id="130" idx="1"/>
          </p:cNvCxnSpPr>
          <p:nvPr/>
        </p:nvCxnSpPr>
        <p:spPr>
          <a:xfrm>
            <a:off x="4178233" y="4227220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Left Arrow 3"/>
          <p:cNvSpPr/>
          <p:nvPr/>
        </p:nvSpPr>
        <p:spPr>
          <a:xfrm rot="2700000">
            <a:off x="1681605" y="5209317"/>
            <a:ext cx="896261" cy="611761"/>
          </a:xfrm>
          <a:prstGeom prst="leftArrow">
            <a:avLst/>
          </a:prstGeom>
          <a:solidFill>
            <a:srgbClr val="030028"/>
          </a:solidFill>
          <a:ln w="19050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active</a:t>
            </a:r>
          </a:p>
        </p:txBody>
      </p:sp>
      <p:sp>
        <p:nvSpPr>
          <p:cNvPr id="42" name="Oval 41"/>
          <p:cNvSpPr/>
          <p:nvPr/>
        </p:nvSpPr>
        <p:spPr>
          <a:xfrm>
            <a:off x="2226127" y="4377872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2950027" y="5072744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45" name="Straight Connector 44"/>
          <p:cNvCxnSpPr>
            <a:stCxn id="44" idx="7"/>
            <a:endCxn id="42" idx="3"/>
          </p:cNvCxnSpPr>
          <p:nvPr/>
        </p:nvCxnSpPr>
        <p:spPr>
          <a:xfrm flipV="1">
            <a:off x="1779744" y="4579189"/>
            <a:ext cx="480924" cy="4156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44" idx="6"/>
            <a:endCxn id="43" idx="2"/>
          </p:cNvCxnSpPr>
          <p:nvPr/>
        </p:nvCxnSpPr>
        <p:spPr>
          <a:xfrm>
            <a:off x="1814285" y="5078185"/>
            <a:ext cx="1135742" cy="11248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1578427" y="4960256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5898245" y="297542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6767288" y="25726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649359" y="35396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7463973" y="3116945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106423" y="42363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496634" y="42617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6598562" y="4800601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135" idx="7"/>
            <a:endCxn id="133" idx="3"/>
          </p:cNvCxnSpPr>
          <p:nvPr/>
        </p:nvCxnSpPr>
        <p:spPr>
          <a:xfrm flipV="1">
            <a:off x="6307740" y="3740990"/>
            <a:ext cx="376160" cy="5299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35" idx="6"/>
            <a:endCxn id="136" idx="2"/>
          </p:cNvCxnSpPr>
          <p:nvPr/>
        </p:nvCxnSpPr>
        <p:spPr>
          <a:xfrm>
            <a:off x="6342281" y="4354286"/>
            <a:ext cx="1154353" cy="2540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35" idx="5"/>
            <a:endCxn id="137" idx="1"/>
          </p:cNvCxnSpPr>
          <p:nvPr/>
        </p:nvCxnSpPr>
        <p:spPr>
          <a:xfrm>
            <a:off x="6307740" y="4437674"/>
            <a:ext cx="325363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>
            <a:stCxn id="133" idx="5"/>
            <a:endCxn id="136" idx="1"/>
          </p:cNvCxnSpPr>
          <p:nvPr/>
        </p:nvCxnSpPr>
        <p:spPr>
          <a:xfrm>
            <a:off x="6850676" y="3740990"/>
            <a:ext cx="680499" cy="5553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253465" y="6350169"/>
            <a:ext cx="2890535" cy="507831"/>
          </a:xfrm>
          <a:prstGeom prst="rect">
            <a:avLst/>
          </a:prstGeom>
          <a:noFill/>
          <a:ln w="28575" cmpd="sng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Nir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Ailon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Moses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Charikar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and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Alantha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 Newman</a:t>
            </a:r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</a:t>
            </a:r>
          </a:p>
          <a:p>
            <a:pPr algn="r"/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Aggregating 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inconsistent information: ranking and clustering</a:t>
            </a:r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</a:t>
            </a:r>
          </a:p>
          <a:p>
            <a:pPr algn="r"/>
            <a:r>
              <a:rPr lang="en-US" sz="9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Journal </a:t>
            </a:r>
            <a:r>
              <a:rPr lang="en-US" sz="900" i="1" dirty="0">
                <a:solidFill>
                  <a:srgbClr val="000000"/>
                </a:solidFill>
                <a:latin typeface="Gill Sans Light"/>
                <a:cs typeface="Gill Sans Light"/>
              </a:rPr>
              <a:t>of the ACM (JACM)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55(5):23, 2008. </a:t>
            </a:r>
            <a:endParaRPr lang="en-US" sz="900" dirty="0" smtClean="0">
              <a:solidFill>
                <a:srgbClr val="000000"/>
              </a:solidFill>
              <a:effectLst/>
              <a:latin typeface="Gill Sans Light"/>
              <a:cs typeface="Gill Sans Light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887367" y="1360129"/>
            <a:ext cx="7369266" cy="860324"/>
          </a:xfrm>
          <a:prstGeom prst="rightArrow">
            <a:avLst/>
          </a:prstGeom>
          <a:solidFill>
            <a:schemeClr val="bg1">
              <a:alpha val="82000"/>
            </a:schemeClr>
          </a:solidFill>
          <a:ln w="28575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Serially process vertices</a:t>
            </a:r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1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1143000"/>
          </a:xfrm>
          <a:ln w="28575" cmpd="sng">
            <a:solidFill>
              <a:srgbClr val="FFFFFF"/>
            </a:solidFill>
          </a:ln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A Serial Algorithm: Peeling</a:t>
            </a:r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endParaRPr lang="en-US" sz="3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28159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2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7" grpId="0" animBg="1"/>
      <p:bldP spid="47" grpId="1" animBg="1"/>
      <p:bldP spid="122" grpId="0" animBg="1"/>
      <p:bldP spid="123" grpId="0" animBg="1"/>
      <p:bldP spid="124" grpId="0" animBg="1"/>
      <p:bldP spid="4" grpId="0" animBg="1"/>
      <p:bldP spid="42" grpId="0" animBg="1"/>
      <p:bldP spid="43" grpId="0" animBg="1"/>
      <p:bldP spid="44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56"/>
          <p:cNvSpPr/>
          <p:nvPr/>
        </p:nvSpPr>
        <p:spPr>
          <a:xfrm>
            <a:off x="1676157" y="2570364"/>
            <a:ext cx="1818197" cy="1466814"/>
          </a:xfrm>
          <a:custGeom>
            <a:avLst/>
            <a:gdLst>
              <a:gd name="connsiteX0" fmla="*/ 2057 w 1818197"/>
              <a:gd name="connsiteY0" fmla="*/ 622779 h 1466814"/>
              <a:gd name="connsiteX1" fmla="*/ 1734700 w 1818197"/>
              <a:gd name="connsiteY1" fmla="*/ 24065 h 1466814"/>
              <a:gd name="connsiteX2" fmla="*/ 1389986 w 1818197"/>
              <a:gd name="connsiteY2" fmla="*/ 1457350 h 1466814"/>
              <a:gd name="connsiteX3" fmla="*/ 2057 w 1818197"/>
              <a:gd name="connsiteY3" fmla="*/ 622779 h 1466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8197" h="1466814">
                <a:moveTo>
                  <a:pt x="2057" y="622779"/>
                </a:moveTo>
                <a:cubicBezTo>
                  <a:pt x="59509" y="383898"/>
                  <a:pt x="1503378" y="-115030"/>
                  <a:pt x="1734700" y="24065"/>
                </a:cubicBezTo>
                <a:cubicBezTo>
                  <a:pt x="1966022" y="163160"/>
                  <a:pt x="1672712" y="1359076"/>
                  <a:pt x="1389986" y="1457350"/>
                </a:cubicBezTo>
                <a:cubicBezTo>
                  <a:pt x="1107260" y="1555624"/>
                  <a:pt x="-55395" y="861660"/>
                  <a:pt x="2057" y="62277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tint val="50000"/>
                  <a:satMod val="300000"/>
                  <a:alpha val="41000"/>
                </a:schemeClr>
              </a:gs>
              <a:gs pos="35000">
                <a:schemeClr val="accent2">
                  <a:tint val="37000"/>
                  <a:satMod val="300000"/>
                  <a:alpha val="41000"/>
                </a:schemeClr>
              </a:gs>
              <a:gs pos="100000">
                <a:schemeClr val="accent2">
                  <a:tint val="15000"/>
                  <a:satMod val="350000"/>
                  <a:alpha val="41000"/>
                </a:schemeClr>
              </a:gs>
            </a:gsLst>
            <a:lin ang="16200000" scaled="1"/>
            <a:tileRect/>
          </a:gradFill>
          <a:ln w="19050" cmpd="sng">
            <a:solidFill>
              <a:srgbClr val="0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1639161" y="2931736"/>
            <a:ext cx="586298" cy="58629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421932" y="4261761"/>
            <a:ext cx="1936313" cy="1150219"/>
          </a:xfrm>
          <a:custGeom>
            <a:avLst/>
            <a:gdLst>
              <a:gd name="connsiteX0" fmla="*/ 22566 w 2139503"/>
              <a:gd name="connsiteY0" fmla="*/ 1034706 h 1270919"/>
              <a:gd name="connsiteX1" fmla="*/ 1074851 w 2139503"/>
              <a:gd name="connsiteY1" fmla="*/ 563 h 1270919"/>
              <a:gd name="connsiteX2" fmla="*/ 2118066 w 2139503"/>
              <a:gd name="connsiteY2" fmla="*/ 1188920 h 1270919"/>
              <a:gd name="connsiteX3" fmla="*/ 22566 w 2139503"/>
              <a:gd name="connsiteY3" fmla="*/ 1034706 h 127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503" h="1270919">
                <a:moveTo>
                  <a:pt x="22566" y="1034706"/>
                </a:moveTo>
                <a:cubicBezTo>
                  <a:pt x="-151303" y="836647"/>
                  <a:pt x="725601" y="-25139"/>
                  <a:pt x="1074851" y="563"/>
                </a:cubicBezTo>
                <a:cubicBezTo>
                  <a:pt x="1424101" y="26265"/>
                  <a:pt x="2285887" y="1013539"/>
                  <a:pt x="2118066" y="1188920"/>
                </a:cubicBezTo>
                <a:cubicBezTo>
                  <a:pt x="1950245" y="1364301"/>
                  <a:pt x="196435" y="1232765"/>
                  <a:pt x="22566" y="103470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50000"/>
                  <a:satMod val="300000"/>
                  <a:alpha val="49000"/>
                </a:schemeClr>
              </a:gs>
              <a:gs pos="35000">
                <a:schemeClr val="accent1">
                  <a:tint val="37000"/>
                  <a:satMod val="300000"/>
                  <a:alpha val="49000"/>
                </a:schemeClr>
              </a:gs>
              <a:gs pos="100000">
                <a:schemeClr val="accent1">
                  <a:tint val="15000"/>
                  <a:satMod val="350000"/>
                  <a:alpha val="49000"/>
                </a:schemeClr>
              </a:gs>
            </a:gsLst>
            <a:lin ang="16200000" scaled="1"/>
            <a:tileRect/>
          </a:gradFill>
          <a:ln w="19050" cmpd="sng">
            <a:solidFill>
              <a:srgbClr val="0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2950027" y="5072744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5" name="Oval 124"/>
          <p:cNvSpPr/>
          <p:nvPr/>
        </p:nvSpPr>
        <p:spPr>
          <a:xfrm>
            <a:off x="1814285" y="3109687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6" name="Oval 125"/>
          <p:cNvSpPr/>
          <p:nvPr/>
        </p:nvSpPr>
        <p:spPr>
          <a:xfrm>
            <a:off x="3122387" y="2690586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2872014" y="3686629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3976916" y="4025903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5054602" y="3717473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4728030" y="4590147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143" name="Straight Connector 142"/>
          <p:cNvCxnSpPr>
            <a:stCxn id="43" idx="1"/>
            <a:endCxn id="42" idx="5"/>
          </p:cNvCxnSpPr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>
            <a:stCxn id="127" idx="2"/>
            <a:endCxn id="125" idx="5"/>
          </p:cNvCxnSpPr>
          <p:nvPr/>
        </p:nvCxnSpPr>
        <p:spPr>
          <a:xfrm flipH="1" flipV="1">
            <a:off x="2015602" y="3311004"/>
            <a:ext cx="856412" cy="493554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>
            <a:stCxn id="126" idx="2"/>
            <a:endCxn id="125" idx="7"/>
          </p:cNvCxnSpPr>
          <p:nvPr/>
        </p:nvCxnSpPr>
        <p:spPr>
          <a:xfrm flipH="1">
            <a:off x="2015602" y="2808515"/>
            <a:ext cx="1106785" cy="335713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>
            <a:stCxn id="126" idx="4"/>
            <a:endCxn id="127" idx="7"/>
          </p:cNvCxnSpPr>
          <p:nvPr/>
        </p:nvCxnSpPr>
        <p:spPr>
          <a:xfrm flipH="1">
            <a:off x="3073331" y="2926444"/>
            <a:ext cx="166985" cy="794726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28" idx="3"/>
            <a:endCxn id="43" idx="7"/>
          </p:cNvCxnSpPr>
          <p:nvPr/>
        </p:nvCxnSpPr>
        <p:spPr>
          <a:xfrm flipH="1">
            <a:off x="3151344" y="4227220"/>
            <a:ext cx="860113" cy="880065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128" idx="2"/>
            <a:endCxn id="127" idx="5"/>
          </p:cNvCxnSpPr>
          <p:nvPr/>
        </p:nvCxnSpPr>
        <p:spPr>
          <a:xfrm flipH="1" flipV="1">
            <a:off x="3073331" y="3887946"/>
            <a:ext cx="903585" cy="255886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128" idx="6"/>
            <a:endCxn id="129" idx="2"/>
          </p:cNvCxnSpPr>
          <p:nvPr/>
        </p:nvCxnSpPr>
        <p:spPr>
          <a:xfrm flipV="1">
            <a:off x="4212774" y="3835402"/>
            <a:ext cx="841828" cy="308430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128" idx="5"/>
            <a:endCxn id="130" idx="1"/>
          </p:cNvCxnSpPr>
          <p:nvPr/>
        </p:nvCxnSpPr>
        <p:spPr>
          <a:xfrm>
            <a:off x="4178233" y="4227220"/>
            <a:ext cx="584338" cy="397468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2226127" y="4377872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45" name="Straight Connector 44"/>
          <p:cNvCxnSpPr>
            <a:stCxn id="44" idx="7"/>
            <a:endCxn id="42" idx="3"/>
          </p:cNvCxnSpPr>
          <p:nvPr/>
        </p:nvCxnSpPr>
        <p:spPr>
          <a:xfrm flipV="1">
            <a:off x="1779744" y="4579189"/>
            <a:ext cx="480924" cy="415608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44" idx="6"/>
          </p:cNvCxnSpPr>
          <p:nvPr/>
        </p:nvCxnSpPr>
        <p:spPr>
          <a:xfrm>
            <a:off x="1814285" y="5078185"/>
            <a:ext cx="1135742" cy="112488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1578427" y="4960256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1143000"/>
          </a:xfrm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>A Serial Algorithm: Peeling</a:t>
            </a:r>
            <a:b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endParaRPr lang="en-US" sz="3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1814285" y="3109687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3122387" y="2690586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2872014" y="3686629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61" name="Straight Connector 60"/>
          <p:cNvCxnSpPr>
            <a:stCxn id="60" idx="2"/>
            <a:endCxn id="58" idx="5"/>
          </p:cNvCxnSpPr>
          <p:nvPr/>
        </p:nvCxnSpPr>
        <p:spPr>
          <a:xfrm flipH="1" flipV="1">
            <a:off x="2015602" y="3311004"/>
            <a:ext cx="856412" cy="493554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59" idx="2"/>
            <a:endCxn id="58" idx="7"/>
          </p:cNvCxnSpPr>
          <p:nvPr/>
        </p:nvCxnSpPr>
        <p:spPr>
          <a:xfrm flipH="1">
            <a:off x="2015602" y="2808515"/>
            <a:ext cx="1106785" cy="335713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1" name="Oval 130"/>
          <p:cNvSpPr/>
          <p:nvPr/>
        </p:nvSpPr>
        <p:spPr>
          <a:xfrm>
            <a:off x="5898245" y="2975429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6767288" y="2572657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649359" y="3539673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7463973" y="3116945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106423" y="4236357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496634" y="4261757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6598562" y="4800601"/>
            <a:ext cx="235858" cy="235858"/>
          </a:xfrm>
          <a:prstGeom prst="ellips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135" idx="7"/>
            <a:endCxn id="133" idx="3"/>
          </p:cNvCxnSpPr>
          <p:nvPr/>
        </p:nvCxnSpPr>
        <p:spPr>
          <a:xfrm flipV="1">
            <a:off x="6307740" y="3740990"/>
            <a:ext cx="376160" cy="529908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35" idx="6"/>
            <a:endCxn id="136" idx="2"/>
          </p:cNvCxnSpPr>
          <p:nvPr/>
        </p:nvCxnSpPr>
        <p:spPr>
          <a:xfrm>
            <a:off x="6342281" y="4354286"/>
            <a:ext cx="1154353" cy="25400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35" idx="5"/>
            <a:endCxn id="137" idx="1"/>
          </p:cNvCxnSpPr>
          <p:nvPr/>
        </p:nvCxnSpPr>
        <p:spPr>
          <a:xfrm>
            <a:off x="6307740" y="4437674"/>
            <a:ext cx="325363" cy="397468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>
            <a:stCxn id="133" idx="5"/>
            <a:endCxn id="136" idx="1"/>
          </p:cNvCxnSpPr>
          <p:nvPr/>
        </p:nvCxnSpPr>
        <p:spPr>
          <a:xfrm>
            <a:off x="6850676" y="3740990"/>
            <a:ext cx="680499" cy="555308"/>
          </a:xfrm>
          <a:prstGeom prst="line">
            <a:avLst/>
          </a:prstGeom>
          <a:ln w="19050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Left Arrow 3"/>
          <p:cNvSpPr/>
          <p:nvPr/>
        </p:nvSpPr>
        <p:spPr>
          <a:xfrm rot="2700000">
            <a:off x="1681605" y="5209317"/>
            <a:ext cx="896261" cy="611761"/>
          </a:xfrm>
          <a:prstGeom prst="leftArrow">
            <a:avLst/>
          </a:prstGeom>
          <a:solidFill>
            <a:srgbClr val="030028"/>
          </a:solidFill>
          <a:ln>
            <a:solidFill>
              <a:srgbClr val="00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active</a:t>
            </a:r>
          </a:p>
        </p:txBody>
      </p:sp>
      <p:sp>
        <p:nvSpPr>
          <p:cNvPr id="50" name="Right Arrow 49"/>
          <p:cNvSpPr/>
          <p:nvPr/>
        </p:nvSpPr>
        <p:spPr>
          <a:xfrm>
            <a:off x="887367" y="1360129"/>
            <a:ext cx="7369266" cy="860324"/>
          </a:xfrm>
          <a:prstGeom prst="rightArrow">
            <a:avLst/>
          </a:prstGeom>
          <a:solidFill>
            <a:srgbClr val="FFFFFF">
              <a:alpha val="87000"/>
            </a:srgbClr>
          </a:solidFill>
          <a:ln>
            <a:solidFill>
              <a:srgbClr val="00000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Serially process vertices</a:t>
            </a:r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253465" y="6350169"/>
            <a:ext cx="2890535" cy="507831"/>
          </a:xfrm>
          <a:prstGeom prst="rect">
            <a:avLst/>
          </a:prstGeom>
          <a:noFill/>
          <a:ln w="28575" cmpd="sng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Nir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Ailon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Moses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Charikar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and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Alantha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 Newman</a:t>
            </a:r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</a:t>
            </a:r>
          </a:p>
          <a:p>
            <a:pPr algn="r"/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Aggregating 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inconsistent information: ranking and clustering</a:t>
            </a:r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</a:t>
            </a:r>
          </a:p>
          <a:p>
            <a:pPr algn="r"/>
            <a:r>
              <a:rPr lang="en-US" sz="9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Journal </a:t>
            </a:r>
            <a:r>
              <a:rPr lang="en-US" sz="900" i="1" dirty="0">
                <a:solidFill>
                  <a:srgbClr val="000000"/>
                </a:solidFill>
                <a:latin typeface="Gill Sans Light"/>
                <a:cs typeface="Gill Sans Light"/>
              </a:rPr>
              <a:t>of the ACM (JACM)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55(5):23, 2008. </a:t>
            </a:r>
            <a:endParaRPr lang="en-US" sz="900" dirty="0" smtClean="0">
              <a:solidFill>
                <a:srgbClr val="000000"/>
              </a:solidFill>
              <a:effectLst/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07009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33333E-6 L 0.01597 -0.26297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9" y="-13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5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63" grpId="0" animBg="1"/>
      <p:bldP spid="63" grpId="1" animBg="1"/>
      <p:bldP spid="63" grpId="2" animBg="1"/>
      <p:bldP spid="125" grpId="0" animBg="1"/>
      <p:bldP spid="126" grpId="0" animBg="1"/>
      <p:bldP spid="127" grpId="0" animBg="1"/>
      <p:bldP spid="58" grpId="0" animBg="1"/>
      <p:bldP spid="59" grpId="0" animBg="1"/>
      <p:bldP spid="60" grpId="0" animBg="1"/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/>
          <p:cNvSpPr/>
          <p:nvPr/>
        </p:nvSpPr>
        <p:spPr>
          <a:xfrm>
            <a:off x="1675597" y="2572657"/>
            <a:ext cx="1818197" cy="1466814"/>
          </a:xfrm>
          <a:custGeom>
            <a:avLst/>
            <a:gdLst>
              <a:gd name="connsiteX0" fmla="*/ 2057 w 1818197"/>
              <a:gd name="connsiteY0" fmla="*/ 622779 h 1466814"/>
              <a:gd name="connsiteX1" fmla="*/ 1734700 w 1818197"/>
              <a:gd name="connsiteY1" fmla="*/ 24065 h 1466814"/>
              <a:gd name="connsiteX2" fmla="*/ 1389986 w 1818197"/>
              <a:gd name="connsiteY2" fmla="*/ 1457350 h 1466814"/>
              <a:gd name="connsiteX3" fmla="*/ 2057 w 1818197"/>
              <a:gd name="connsiteY3" fmla="*/ 622779 h 1466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8197" h="1466814">
                <a:moveTo>
                  <a:pt x="2057" y="622779"/>
                </a:moveTo>
                <a:cubicBezTo>
                  <a:pt x="59509" y="383898"/>
                  <a:pt x="1503378" y="-115030"/>
                  <a:pt x="1734700" y="24065"/>
                </a:cubicBezTo>
                <a:cubicBezTo>
                  <a:pt x="1966022" y="163160"/>
                  <a:pt x="1672712" y="1359076"/>
                  <a:pt x="1389986" y="1457350"/>
                </a:cubicBezTo>
                <a:cubicBezTo>
                  <a:pt x="1107260" y="1555624"/>
                  <a:pt x="-55395" y="861660"/>
                  <a:pt x="2057" y="62277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tint val="50000"/>
                  <a:satMod val="300000"/>
                  <a:alpha val="47000"/>
                </a:schemeClr>
              </a:gs>
              <a:gs pos="35000">
                <a:schemeClr val="accent2">
                  <a:tint val="37000"/>
                  <a:satMod val="300000"/>
                  <a:alpha val="47000"/>
                </a:schemeClr>
              </a:gs>
              <a:gs pos="100000">
                <a:schemeClr val="accent2">
                  <a:tint val="15000"/>
                  <a:satMod val="350000"/>
                  <a:alpha val="47000"/>
                </a:schemeClr>
              </a:gs>
            </a:gsLst>
            <a:lin ang="16200000" scaled="1"/>
            <a:tileRect/>
          </a:gradFill>
          <a:ln w="19050" cmpd="sng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2871454" y="3688922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421932" y="4261761"/>
            <a:ext cx="1936313" cy="1150219"/>
          </a:xfrm>
          <a:custGeom>
            <a:avLst/>
            <a:gdLst>
              <a:gd name="connsiteX0" fmla="*/ 22566 w 2139503"/>
              <a:gd name="connsiteY0" fmla="*/ 1034706 h 1270919"/>
              <a:gd name="connsiteX1" fmla="*/ 1074851 w 2139503"/>
              <a:gd name="connsiteY1" fmla="*/ 563 h 1270919"/>
              <a:gd name="connsiteX2" fmla="*/ 2118066 w 2139503"/>
              <a:gd name="connsiteY2" fmla="*/ 1188920 h 1270919"/>
              <a:gd name="connsiteX3" fmla="*/ 22566 w 2139503"/>
              <a:gd name="connsiteY3" fmla="*/ 1034706 h 127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503" h="1270919">
                <a:moveTo>
                  <a:pt x="22566" y="1034706"/>
                </a:moveTo>
                <a:cubicBezTo>
                  <a:pt x="-151303" y="836647"/>
                  <a:pt x="725601" y="-25139"/>
                  <a:pt x="1074851" y="563"/>
                </a:cubicBezTo>
                <a:cubicBezTo>
                  <a:pt x="1424101" y="26265"/>
                  <a:pt x="2285887" y="1013539"/>
                  <a:pt x="2118066" y="1188920"/>
                </a:cubicBezTo>
                <a:cubicBezTo>
                  <a:pt x="1950245" y="1364301"/>
                  <a:pt x="196435" y="1232765"/>
                  <a:pt x="22566" y="103470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50000"/>
                  <a:satMod val="300000"/>
                  <a:alpha val="47000"/>
                </a:schemeClr>
              </a:gs>
              <a:gs pos="35000">
                <a:schemeClr val="accent1">
                  <a:tint val="37000"/>
                  <a:satMod val="300000"/>
                  <a:alpha val="47000"/>
                </a:schemeClr>
              </a:gs>
              <a:gs pos="100000">
                <a:schemeClr val="accent1">
                  <a:tint val="15000"/>
                  <a:satMod val="350000"/>
                  <a:alpha val="47000"/>
                </a:schemeClr>
              </a:gs>
            </a:gsLst>
            <a:lin ang="16200000" scaled="1"/>
            <a:tileRect/>
          </a:gradFill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2950027" y="5072744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3976916" y="402590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5054602" y="37174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4728030" y="459014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43" name="Straight Connector 142"/>
          <p:cNvCxnSpPr>
            <a:stCxn id="43" idx="1"/>
            <a:endCxn id="42" idx="5"/>
          </p:cNvCxnSpPr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>
            <a:stCxn id="49" idx="4"/>
            <a:endCxn id="50" idx="7"/>
          </p:cNvCxnSpPr>
          <p:nvPr/>
        </p:nvCxnSpPr>
        <p:spPr>
          <a:xfrm flipH="1">
            <a:off x="3072771" y="2928737"/>
            <a:ext cx="166985" cy="79472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28" idx="3"/>
            <a:endCxn id="43" idx="7"/>
          </p:cNvCxnSpPr>
          <p:nvPr/>
        </p:nvCxnSpPr>
        <p:spPr>
          <a:xfrm flipH="1">
            <a:off x="3151344" y="4227220"/>
            <a:ext cx="860113" cy="880065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128" idx="2"/>
          </p:cNvCxnSpPr>
          <p:nvPr/>
        </p:nvCxnSpPr>
        <p:spPr>
          <a:xfrm flipH="1" flipV="1">
            <a:off x="3073331" y="3887946"/>
            <a:ext cx="903585" cy="25588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128" idx="6"/>
            <a:endCxn id="129" idx="2"/>
          </p:cNvCxnSpPr>
          <p:nvPr/>
        </p:nvCxnSpPr>
        <p:spPr>
          <a:xfrm flipV="1">
            <a:off x="4212774" y="3835402"/>
            <a:ext cx="841828" cy="30843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128" idx="5"/>
            <a:endCxn id="130" idx="1"/>
          </p:cNvCxnSpPr>
          <p:nvPr/>
        </p:nvCxnSpPr>
        <p:spPr>
          <a:xfrm>
            <a:off x="4178233" y="4227220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2226127" y="4377872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45" name="Straight Connector 44"/>
          <p:cNvCxnSpPr>
            <a:stCxn id="44" idx="7"/>
            <a:endCxn id="42" idx="3"/>
          </p:cNvCxnSpPr>
          <p:nvPr/>
        </p:nvCxnSpPr>
        <p:spPr>
          <a:xfrm flipV="1">
            <a:off x="1779744" y="4579189"/>
            <a:ext cx="480924" cy="4156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44" idx="6"/>
          </p:cNvCxnSpPr>
          <p:nvPr/>
        </p:nvCxnSpPr>
        <p:spPr>
          <a:xfrm>
            <a:off x="1814285" y="5078185"/>
            <a:ext cx="1135742" cy="11248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1578427" y="4960256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5898245" y="297542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6767288" y="25726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649359" y="35396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7463973" y="3116945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106423" y="42363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496634" y="42617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6598562" y="4800601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135" idx="7"/>
            <a:endCxn id="133" idx="3"/>
          </p:cNvCxnSpPr>
          <p:nvPr/>
        </p:nvCxnSpPr>
        <p:spPr>
          <a:xfrm flipV="1">
            <a:off x="6307740" y="3740990"/>
            <a:ext cx="376160" cy="5299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35" idx="6"/>
            <a:endCxn id="136" idx="2"/>
          </p:cNvCxnSpPr>
          <p:nvPr/>
        </p:nvCxnSpPr>
        <p:spPr>
          <a:xfrm>
            <a:off x="6342281" y="4354286"/>
            <a:ext cx="1154353" cy="2540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35" idx="5"/>
            <a:endCxn id="137" idx="1"/>
          </p:cNvCxnSpPr>
          <p:nvPr/>
        </p:nvCxnSpPr>
        <p:spPr>
          <a:xfrm>
            <a:off x="6307740" y="4437674"/>
            <a:ext cx="325363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>
            <a:stCxn id="133" idx="5"/>
            <a:endCxn id="136" idx="1"/>
          </p:cNvCxnSpPr>
          <p:nvPr/>
        </p:nvCxnSpPr>
        <p:spPr>
          <a:xfrm>
            <a:off x="6850676" y="3740990"/>
            <a:ext cx="680499" cy="5553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1813725" y="3111980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3121827" y="269287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51" name="Straight Connector 50"/>
          <p:cNvCxnSpPr>
            <a:stCxn id="50" idx="2"/>
            <a:endCxn id="48" idx="5"/>
          </p:cNvCxnSpPr>
          <p:nvPr/>
        </p:nvCxnSpPr>
        <p:spPr>
          <a:xfrm flipH="1" flipV="1">
            <a:off x="2015042" y="3313297"/>
            <a:ext cx="856412" cy="49355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49" idx="2"/>
            <a:endCxn id="48" idx="7"/>
          </p:cNvCxnSpPr>
          <p:nvPr/>
        </p:nvCxnSpPr>
        <p:spPr>
          <a:xfrm flipH="1">
            <a:off x="2015042" y="2810808"/>
            <a:ext cx="1106785" cy="335713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" name="Left Arrow 3"/>
          <p:cNvSpPr/>
          <p:nvPr/>
        </p:nvSpPr>
        <p:spPr>
          <a:xfrm rot="2700000">
            <a:off x="1827947" y="3406001"/>
            <a:ext cx="896261" cy="611761"/>
          </a:xfrm>
          <a:prstGeom prst="leftArrow">
            <a:avLst/>
          </a:prstGeom>
          <a:solidFill>
            <a:srgbClr val="030028"/>
          </a:solidFill>
          <a:ln w="19050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</a:p>
        </p:txBody>
      </p:sp>
      <p:sp>
        <p:nvSpPr>
          <p:cNvPr id="53" name="Right Arrow 52"/>
          <p:cNvSpPr/>
          <p:nvPr/>
        </p:nvSpPr>
        <p:spPr>
          <a:xfrm>
            <a:off x="887367" y="1360129"/>
            <a:ext cx="7369266" cy="860324"/>
          </a:xfrm>
          <a:prstGeom prst="rightArrow">
            <a:avLst/>
          </a:prstGeom>
          <a:solidFill>
            <a:srgbClr val="FFFFFF">
              <a:alpha val="89000"/>
            </a:srgbClr>
          </a:solidFill>
          <a:ln w="28575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Serially process vertices</a:t>
            </a:r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1143000"/>
          </a:xfrm>
          <a:ln w="38100" cmpd="sng">
            <a:noFill/>
          </a:ln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>A Serial Algorithm: Peeling</a:t>
            </a:r>
            <a:b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endParaRPr lang="en-US" sz="3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253465" y="6350169"/>
            <a:ext cx="2890535" cy="507831"/>
          </a:xfrm>
          <a:prstGeom prst="rect">
            <a:avLst/>
          </a:prstGeom>
          <a:noFill/>
          <a:ln w="28575" cmpd="sng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Nir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Ailon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Moses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Charikar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and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Alantha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 Newman</a:t>
            </a:r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</a:t>
            </a:r>
          </a:p>
          <a:p>
            <a:pPr algn="r"/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Aggregating 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inconsistent information: ranking and clustering</a:t>
            </a:r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</a:t>
            </a:r>
          </a:p>
          <a:p>
            <a:pPr algn="r"/>
            <a:r>
              <a:rPr lang="en-US" sz="9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Journal </a:t>
            </a:r>
            <a:r>
              <a:rPr lang="en-US" sz="900" i="1" dirty="0">
                <a:solidFill>
                  <a:srgbClr val="000000"/>
                </a:solidFill>
                <a:latin typeface="Gill Sans Light"/>
                <a:cs typeface="Gill Sans Light"/>
              </a:rPr>
              <a:t>of the ACM (JACM)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55(5):23, 2008. </a:t>
            </a:r>
            <a:endParaRPr lang="en-US" sz="900" dirty="0" smtClean="0">
              <a:solidFill>
                <a:srgbClr val="000000"/>
              </a:solidFill>
              <a:effectLst/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72306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3.7037E-6 L 0.24098 0.12662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49" y="6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5651454" y="4115897"/>
            <a:ext cx="2262594" cy="979926"/>
            <a:chOff x="5802349" y="4270657"/>
            <a:chExt cx="2262594" cy="979926"/>
          </a:xfrm>
        </p:grpSpPr>
        <p:sp>
          <p:nvSpPr>
            <p:cNvPr id="67" name="Freeform 66"/>
            <p:cNvSpPr/>
            <p:nvPr/>
          </p:nvSpPr>
          <p:spPr>
            <a:xfrm>
              <a:off x="5802349" y="4270657"/>
              <a:ext cx="2262594" cy="979926"/>
            </a:xfrm>
            <a:custGeom>
              <a:avLst/>
              <a:gdLst>
                <a:gd name="connsiteX0" fmla="*/ 1062908 w 2262594"/>
                <a:gd name="connsiteY0" fmla="*/ 979888 h 979926"/>
                <a:gd name="connsiteX1" fmla="*/ 28765 w 2262594"/>
                <a:gd name="connsiteY1" fmla="*/ 127174 h 979926"/>
                <a:gd name="connsiteX2" fmla="*/ 2242194 w 2262594"/>
                <a:gd name="connsiteY2" fmla="*/ 90888 h 979926"/>
                <a:gd name="connsiteX3" fmla="*/ 1062908 w 2262594"/>
                <a:gd name="connsiteY3" fmla="*/ 979888 h 97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62594" h="979926">
                  <a:moveTo>
                    <a:pt x="1062908" y="979888"/>
                  </a:moveTo>
                  <a:cubicBezTo>
                    <a:pt x="694003" y="985936"/>
                    <a:pt x="-167783" y="275341"/>
                    <a:pt x="28765" y="127174"/>
                  </a:cubicBezTo>
                  <a:cubicBezTo>
                    <a:pt x="225313" y="-20993"/>
                    <a:pt x="2068325" y="-48207"/>
                    <a:pt x="2242194" y="90888"/>
                  </a:cubicBezTo>
                  <a:cubicBezTo>
                    <a:pt x="2416063" y="229983"/>
                    <a:pt x="1431813" y="973840"/>
                    <a:pt x="1062908" y="97988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tint val="50000"/>
                    <a:satMod val="300000"/>
                    <a:alpha val="48000"/>
                  </a:schemeClr>
                </a:gs>
                <a:gs pos="35000">
                  <a:schemeClr val="accent5">
                    <a:tint val="37000"/>
                    <a:satMod val="300000"/>
                    <a:alpha val="48000"/>
                  </a:schemeClr>
                </a:gs>
                <a:gs pos="100000">
                  <a:schemeClr val="accent5">
                    <a:tint val="15000"/>
                    <a:satMod val="350000"/>
                    <a:alpha val="48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68" name="Oval 67"/>
            <p:cNvSpPr/>
            <p:nvPr/>
          </p:nvSpPr>
          <p:spPr>
            <a:xfrm>
              <a:off x="6258823" y="4388757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7649034" y="4414157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6750962" y="4953001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71" name="Straight Connector 70"/>
            <p:cNvCxnSpPr>
              <a:stCxn id="68" idx="6"/>
              <a:endCxn id="69" idx="2"/>
            </p:cNvCxnSpPr>
            <p:nvPr/>
          </p:nvCxnSpPr>
          <p:spPr>
            <a:xfrm>
              <a:off x="6494681" y="4506686"/>
              <a:ext cx="1154353" cy="25400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68" idx="5"/>
              <a:endCxn id="70" idx="1"/>
            </p:cNvCxnSpPr>
            <p:nvPr/>
          </p:nvCxnSpPr>
          <p:spPr>
            <a:xfrm>
              <a:off x="6460140" y="4590074"/>
              <a:ext cx="325363" cy="397468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5722540" y="2450896"/>
            <a:ext cx="2089496" cy="1437050"/>
            <a:chOff x="6571625" y="840087"/>
            <a:chExt cx="2089496" cy="1437050"/>
          </a:xfrm>
        </p:grpSpPr>
        <p:sp>
          <p:nvSpPr>
            <p:cNvPr id="59" name="Freeform 58"/>
            <p:cNvSpPr/>
            <p:nvPr/>
          </p:nvSpPr>
          <p:spPr>
            <a:xfrm>
              <a:off x="6571625" y="840087"/>
              <a:ext cx="2089496" cy="1437050"/>
            </a:xfrm>
            <a:custGeom>
              <a:avLst/>
              <a:gdLst>
                <a:gd name="connsiteX0" fmla="*/ 1360 w 2089496"/>
                <a:gd name="connsiteY0" fmla="*/ 618599 h 1437050"/>
                <a:gd name="connsiteX1" fmla="*/ 1226003 w 2089496"/>
                <a:gd name="connsiteY1" fmla="*/ 1742 h 1437050"/>
                <a:gd name="connsiteX2" fmla="*/ 2087789 w 2089496"/>
                <a:gd name="connsiteY2" fmla="*/ 809099 h 1437050"/>
                <a:gd name="connsiteX3" fmla="*/ 1008289 w 2089496"/>
                <a:gd name="connsiteY3" fmla="*/ 1435027 h 1437050"/>
                <a:gd name="connsiteX4" fmla="*/ 1360 w 2089496"/>
                <a:gd name="connsiteY4" fmla="*/ 618599 h 143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9496" h="1437050">
                  <a:moveTo>
                    <a:pt x="1360" y="618599"/>
                  </a:moveTo>
                  <a:cubicBezTo>
                    <a:pt x="37646" y="379718"/>
                    <a:pt x="878265" y="-30008"/>
                    <a:pt x="1226003" y="1742"/>
                  </a:cubicBezTo>
                  <a:cubicBezTo>
                    <a:pt x="1573741" y="33492"/>
                    <a:pt x="2124075" y="570218"/>
                    <a:pt x="2087789" y="809099"/>
                  </a:cubicBezTo>
                  <a:cubicBezTo>
                    <a:pt x="2051503" y="1047980"/>
                    <a:pt x="1353003" y="1469801"/>
                    <a:pt x="1008289" y="1435027"/>
                  </a:cubicBezTo>
                  <a:cubicBezTo>
                    <a:pt x="663575" y="1400253"/>
                    <a:pt x="-34926" y="857480"/>
                    <a:pt x="1360" y="61859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tint val="50000"/>
                    <a:satMod val="300000"/>
                    <a:alpha val="48000"/>
                  </a:schemeClr>
                </a:gs>
                <a:gs pos="35000">
                  <a:schemeClr val="accent4">
                    <a:tint val="37000"/>
                    <a:satMod val="300000"/>
                    <a:alpha val="48000"/>
                  </a:schemeClr>
                </a:gs>
                <a:gs pos="100000">
                  <a:schemeClr val="accent4">
                    <a:tint val="15000"/>
                    <a:satMod val="350000"/>
                    <a:alpha val="48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6747159" y="1367972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61" name="Oval 60"/>
            <p:cNvSpPr/>
            <p:nvPr/>
          </p:nvSpPr>
          <p:spPr>
            <a:xfrm>
              <a:off x="7616202" y="965200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62" name="Oval 61"/>
            <p:cNvSpPr/>
            <p:nvPr/>
          </p:nvSpPr>
          <p:spPr>
            <a:xfrm>
              <a:off x="7498273" y="1932216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8312887" y="1509488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64" name="Straight Connector 63"/>
            <p:cNvCxnSpPr>
              <a:stCxn id="60" idx="7"/>
              <a:endCxn id="61" idx="2"/>
            </p:cNvCxnSpPr>
            <p:nvPr/>
          </p:nvCxnSpPr>
          <p:spPr>
            <a:xfrm flipV="1">
              <a:off x="6948476" y="1083129"/>
              <a:ext cx="667726" cy="319384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60" idx="6"/>
              <a:endCxn id="63" idx="2"/>
            </p:cNvCxnSpPr>
            <p:nvPr/>
          </p:nvCxnSpPr>
          <p:spPr>
            <a:xfrm>
              <a:off x="6983017" y="1485901"/>
              <a:ext cx="1329870" cy="141516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60" idx="5"/>
              <a:endCxn id="62" idx="1"/>
            </p:cNvCxnSpPr>
            <p:nvPr/>
          </p:nvCxnSpPr>
          <p:spPr>
            <a:xfrm>
              <a:off x="6948476" y="1569289"/>
              <a:ext cx="584338" cy="397468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53" name="Freeform 52"/>
          <p:cNvSpPr/>
          <p:nvPr/>
        </p:nvSpPr>
        <p:spPr>
          <a:xfrm>
            <a:off x="3825277" y="3628878"/>
            <a:ext cx="1535820" cy="1302452"/>
          </a:xfrm>
          <a:custGeom>
            <a:avLst/>
            <a:gdLst>
              <a:gd name="connsiteX0" fmla="*/ 3140 w 1535820"/>
              <a:gd name="connsiteY0" fmla="*/ 506735 h 1302452"/>
              <a:gd name="connsiteX1" fmla="*/ 1481783 w 1535820"/>
              <a:gd name="connsiteY1" fmla="*/ 25950 h 1302452"/>
              <a:gd name="connsiteX2" fmla="*/ 1100783 w 1535820"/>
              <a:gd name="connsiteY2" fmla="*/ 1295950 h 1302452"/>
              <a:gd name="connsiteX3" fmla="*/ 3140 w 1535820"/>
              <a:gd name="connsiteY3" fmla="*/ 506735 h 1302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5820" h="1302452">
                <a:moveTo>
                  <a:pt x="3140" y="506735"/>
                </a:moveTo>
                <a:cubicBezTo>
                  <a:pt x="66640" y="295068"/>
                  <a:pt x="1298843" y="-105586"/>
                  <a:pt x="1481783" y="25950"/>
                </a:cubicBezTo>
                <a:cubicBezTo>
                  <a:pt x="1664723" y="157486"/>
                  <a:pt x="1344200" y="1217331"/>
                  <a:pt x="1100783" y="1295950"/>
                </a:cubicBezTo>
                <a:cubicBezTo>
                  <a:pt x="857366" y="1374569"/>
                  <a:pt x="-60360" y="718402"/>
                  <a:pt x="3140" y="50673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tint val="50000"/>
                  <a:satMod val="300000"/>
                  <a:alpha val="45000"/>
                </a:schemeClr>
              </a:gs>
              <a:gs pos="35000">
                <a:schemeClr val="accent6">
                  <a:tint val="37000"/>
                  <a:satMod val="300000"/>
                  <a:alpha val="45000"/>
                </a:schemeClr>
              </a:gs>
              <a:gs pos="100000">
                <a:schemeClr val="accent6">
                  <a:tint val="15000"/>
                  <a:satMod val="350000"/>
                  <a:alpha val="45000"/>
                </a:schemeClr>
              </a:gs>
            </a:gsLst>
            <a:lin ang="16200000" scaled="1"/>
            <a:tileRect/>
          </a:gradFill>
          <a:ln w="19050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3977190" y="4024945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054876" y="3716515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4728304" y="458918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57" name="Straight Connector 56"/>
          <p:cNvCxnSpPr>
            <a:stCxn id="54" idx="6"/>
            <a:endCxn id="55" idx="2"/>
          </p:cNvCxnSpPr>
          <p:nvPr/>
        </p:nvCxnSpPr>
        <p:spPr>
          <a:xfrm flipV="1">
            <a:off x="4213048" y="3834444"/>
            <a:ext cx="841828" cy="30843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54" idx="5"/>
            <a:endCxn id="56" idx="1"/>
          </p:cNvCxnSpPr>
          <p:nvPr/>
        </p:nvCxnSpPr>
        <p:spPr>
          <a:xfrm>
            <a:off x="4178507" y="4226262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7" name="Freeform 46"/>
          <p:cNvSpPr/>
          <p:nvPr/>
        </p:nvSpPr>
        <p:spPr>
          <a:xfrm>
            <a:off x="1675597" y="2572657"/>
            <a:ext cx="1818197" cy="1466814"/>
          </a:xfrm>
          <a:custGeom>
            <a:avLst/>
            <a:gdLst>
              <a:gd name="connsiteX0" fmla="*/ 2057 w 1818197"/>
              <a:gd name="connsiteY0" fmla="*/ 622779 h 1466814"/>
              <a:gd name="connsiteX1" fmla="*/ 1734700 w 1818197"/>
              <a:gd name="connsiteY1" fmla="*/ 24065 h 1466814"/>
              <a:gd name="connsiteX2" fmla="*/ 1389986 w 1818197"/>
              <a:gd name="connsiteY2" fmla="*/ 1457350 h 1466814"/>
              <a:gd name="connsiteX3" fmla="*/ 2057 w 1818197"/>
              <a:gd name="connsiteY3" fmla="*/ 622779 h 1466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8197" h="1466814">
                <a:moveTo>
                  <a:pt x="2057" y="622779"/>
                </a:moveTo>
                <a:cubicBezTo>
                  <a:pt x="59509" y="383898"/>
                  <a:pt x="1503378" y="-115030"/>
                  <a:pt x="1734700" y="24065"/>
                </a:cubicBezTo>
                <a:cubicBezTo>
                  <a:pt x="1966022" y="163160"/>
                  <a:pt x="1672712" y="1359076"/>
                  <a:pt x="1389986" y="1457350"/>
                </a:cubicBezTo>
                <a:cubicBezTo>
                  <a:pt x="1107260" y="1555624"/>
                  <a:pt x="-55395" y="861660"/>
                  <a:pt x="2057" y="62277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tint val="50000"/>
                  <a:satMod val="300000"/>
                  <a:alpha val="53000"/>
                </a:schemeClr>
              </a:gs>
              <a:gs pos="35000">
                <a:schemeClr val="accent2">
                  <a:tint val="37000"/>
                  <a:satMod val="300000"/>
                  <a:alpha val="53000"/>
                </a:schemeClr>
              </a:gs>
              <a:gs pos="100000">
                <a:schemeClr val="accent2">
                  <a:tint val="15000"/>
                  <a:satMod val="350000"/>
                  <a:alpha val="53000"/>
                </a:schemeClr>
              </a:gs>
            </a:gsLst>
            <a:lin ang="16200000" scaled="1"/>
            <a:tileRect/>
          </a:gradFill>
          <a:ln w="19050" cmpd="sng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2871454" y="3688922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421932" y="4261761"/>
            <a:ext cx="1936313" cy="1150219"/>
          </a:xfrm>
          <a:custGeom>
            <a:avLst/>
            <a:gdLst>
              <a:gd name="connsiteX0" fmla="*/ 22566 w 2139503"/>
              <a:gd name="connsiteY0" fmla="*/ 1034706 h 1270919"/>
              <a:gd name="connsiteX1" fmla="*/ 1074851 w 2139503"/>
              <a:gd name="connsiteY1" fmla="*/ 563 h 1270919"/>
              <a:gd name="connsiteX2" fmla="*/ 2118066 w 2139503"/>
              <a:gd name="connsiteY2" fmla="*/ 1188920 h 1270919"/>
              <a:gd name="connsiteX3" fmla="*/ 22566 w 2139503"/>
              <a:gd name="connsiteY3" fmla="*/ 1034706 h 127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503" h="1270919">
                <a:moveTo>
                  <a:pt x="22566" y="1034706"/>
                </a:moveTo>
                <a:cubicBezTo>
                  <a:pt x="-151303" y="836647"/>
                  <a:pt x="725601" y="-25139"/>
                  <a:pt x="1074851" y="563"/>
                </a:cubicBezTo>
                <a:cubicBezTo>
                  <a:pt x="1424101" y="26265"/>
                  <a:pt x="2285887" y="1013539"/>
                  <a:pt x="2118066" y="1188920"/>
                </a:cubicBezTo>
                <a:cubicBezTo>
                  <a:pt x="1950245" y="1364301"/>
                  <a:pt x="196435" y="1232765"/>
                  <a:pt x="22566" y="103470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50000"/>
                  <a:satMod val="300000"/>
                  <a:alpha val="57000"/>
                </a:schemeClr>
              </a:gs>
              <a:gs pos="35000">
                <a:schemeClr val="accent1">
                  <a:tint val="37000"/>
                  <a:satMod val="300000"/>
                  <a:alpha val="57000"/>
                </a:schemeClr>
              </a:gs>
              <a:gs pos="100000">
                <a:schemeClr val="accent1">
                  <a:tint val="15000"/>
                  <a:satMod val="350000"/>
                  <a:alpha val="57000"/>
                </a:schemeClr>
              </a:gs>
            </a:gsLst>
            <a:lin ang="16200000" scaled="1"/>
            <a:tileRect/>
          </a:gradFill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2950027" y="5072744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143" name="Straight Connector 142"/>
          <p:cNvCxnSpPr>
            <a:stCxn id="43" idx="1"/>
            <a:endCxn id="42" idx="5"/>
          </p:cNvCxnSpPr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>
            <a:stCxn id="49" idx="4"/>
            <a:endCxn id="50" idx="7"/>
          </p:cNvCxnSpPr>
          <p:nvPr/>
        </p:nvCxnSpPr>
        <p:spPr>
          <a:xfrm flipH="1">
            <a:off x="3072771" y="2928737"/>
            <a:ext cx="166985" cy="79472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endCxn id="43" idx="7"/>
          </p:cNvCxnSpPr>
          <p:nvPr/>
        </p:nvCxnSpPr>
        <p:spPr>
          <a:xfrm flipH="1">
            <a:off x="3151344" y="4227220"/>
            <a:ext cx="860113" cy="880065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flipH="1" flipV="1">
            <a:off x="3073331" y="3887946"/>
            <a:ext cx="903585" cy="25588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2226127" y="4377872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45" name="Straight Connector 44"/>
          <p:cNvCxnSpPr>
            <a:stCxn id="44" idx="7"/>
            <a:endCxn id="42" idx="3"/>
          </p:cNvCxnSpPr>
          <p:nvPr/>
        </p:nvCxnSpPr>
        <p:spPr>
          <a:xfrm flipV="1">
            <a:off x="1779744" y="4579189"/>
            <a:ext cx="480924" cy="4156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44" idx="6"/>
          </p:cNvCxnSpPr>
          <p:nvPr/>
        </p:nvCxnSpPr>
        <p:spPr>
          <a:xfrm>
            <a:off x="1814285" y="5078185"/>
            <a:ext cx="1135742" cy="11248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1578427" y="4960256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5898245" y="297542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6767288" y="25726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649359" y="35396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7463973" y="3116945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135" idx="7"/>
            <a:endCxn id="133" idx="3"/>
          </p:cNvCxnSpPr>
          <p:nvPr/>
        </p:nvCxnSpPr>
        <p:spPr>
          <a:xfrm flipV="1">
            <a:off x="6307740" y="3740990"/>
            <a:ext cx="376160" cy="5299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6106423" y="4236357"/>
            <a:ext cx="1626069" cy="800102"/>
            <a:chOff x="6106423" y="4236357"/>
            <a:chExt cx="1626069" cy="800102"/>
          </a:xfrm>
        </p:grpSpPr>
        <p:sp>
          <p:nvSpPr>
            <p:cNvPr id="135" name="Oval 134"/>
            <p:cNvSpPr/>
            <p:nvPr/>
          </p:nvSpPr>
          <p:spPr>
            <a:xfrm>
              <a:off x="6106423" y="4236357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36" name="Oval 135"/>
            <p:cNvSpPr/>
            <p:nvPr/>
          </p:nvSpPr>
          <p:spPr>
            <a:xfrm>
              <a:off x="7496634" y="4261757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37" name="Oval 136"/>
            <p:cNvSpPr/>
            <p:nvPr/>
          </p:nvSpPr>
          <p:spPr>
            <a:xfrm>
              <a:off x="6598562" y="4800601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198" name="Straight Connector 197"/>
            <p:cNvCxnSpPr>
              <a:stCxn id="135" idx="6"/>
              <a:endCxn id="136" idx="2"/>
            </p:cNvCxnSpPr>
            <p:nvPr/>
          </p:nvCxnSpPr>
          <p:spPr>
            <a:xfrm>
              <a:off x="6342281" y="4354286"/>
              <a:ext cx="1154353" cy="25400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>
              <a:stCxn id="135" idx="5"/>
              <a:endCxn id="137" idx="1"/>
            </p:cNvCxnSpPr>
            <p:nvPr/>
          </p:nvCxnSpPr>
          <p:spPr>
            <a:xfrm>
              <a:off x="6307740" y="4437674"/>
              <a:ext cx="325363" cy="397468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07" name="Straight Connector 206"/>
          <p:cNvCxnSpPr>
            <a:stCxn id="133" idx="5"/>
            <a:endCxn id="136" idx="1"/>
          </p:cNvCxnSpPr>
          <p:nvPr/>
        </p:nvCxnSpPr>
        <p:spPr>
          <a:xfrm>
            <a:off x="6850676" y="3740990"/>
            <a:ext cx="680499" cy="5553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266289" y="6350169"/>
            <a:ext cx="2877711" cy="507831"/>
          </a:xfrm>
          <a:prstGeom prst="rect">
            <a:avLst/>
          </a:prstGeom>
          <a:noFill/>
          <a:ln w="38100" cmpd="sng"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Nir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Ailon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Moses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Charikar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and </a:t>
            </a:r>
            <a:r>
              <a:rPr lang="en-US" sz="900" dirty="0" err="1">
                <a:solidFill>
                  <a:srgbClr val="000000"/>
                </a:solidFill>
                <a:latin typeface="Gill Sans Light"/>
                <a:cs typeface="Gill Sans Light"/>
              </a:rPr>
              <a:t>Alantha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 Newman</a:t>
            </a:r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</a:t>
            </a:r>
          </a:p>
          <a:p>
            <a:pPr algn="r"/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Aggregating 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inconsistent information: ranking and clustering</a:t>
            </a:r>
            <a:r>
              <a:rPr lang="en-US" sz="9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</a:t>
            </a:r>
          </a:p>
          <a:p>
            <a:pPr algn="r"/>
            <a:r>
              <a:rPr lang="en-US" sz="9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Journal </a:t>
            </a:r>
            <a:r>
              <a:rPr lang="en-US" sz="900" i="1" dirty="0">
                <a:solidFill>
                  <a:srgbClr val="000000"/>
                </a:solidFill>
                <a:latin typeface="Gill Sans Light"/>
                <a:cs typeface="Gill Sans Light"/>
              </a:rPr>
              <a:t>of the ACM (JACM)</a:t>
            </a:r>
            <a:r>
              <a:rPr lang="en-US" sz="900" dirty="0">
                <a:solidFill>
                  <a:srgbClr val="000000"/>
                </a:solidFill>
                <a:latin typeface="Gill Sans Light"/>
                <a:cs typeface="Gill Sans Light"/>
              </a:rPr>
              <a:t>, 55(5):23, 2008. </a:t>
            </a:r>
            <a:endParaRPr lang="en-US" sz="900" dirty="0" smtClean="0">
              <a:solidFill>
                <a:srgbClr val="000000"/>
              </a:solidFill>
              <a:effectLst/>
              <a:latin typeface="Gill Sans Light"/>
              <a:cs typeface="Gill Sans Light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1813725" y="3111980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3121827" y="269287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51" name="Straight Connector 50"/>
          <p:cNvCxnSpPr>
            <a:stCxn id="50" idx="2"/>
            <a:endCxn id="48" idx="5"/>
          </p:cNvCxnSpPr>
          <p:nvPr/>
        </p:nvCxnSpPr>
        <p:spPr>
          <a:xfrm flipH="1" flipV="1">
            <a:off x="2015042" y="3313297"/>
            <a:ext cx="856412" cy="49355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49" idx="2"/>
            <a:endCxn id="48" idx="7"/>
          </p:cNvCxnSpPr>
          <p:nvPr/>
        </p:nvCxnSpPr>
        <p:spPr>
          <a:xfrm flipH="1">
            <a:off x="2015042" y="2810808"/>
            <a:ext cx="1106785" cy="335713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4" name="Right Arrow 73"/>
          <p:cNvSpPr/>
          <p:nvPr/>
        </p:nvSpPr>
        <p:spPr>
          <a:xfrm>
            <a:off x="887367" y="1360129"/>
            <a:ext cx="7369266" cy="860324"/>
          </a:xfrm>
          <a:prstGeom prst="rightArrow">
            <a:avLst/>
          </a:prstGeom>
          <a:solidFill>
            <a:srgbClr val="FFFFFF">
              <a:alpha val="86000"/>
            </a:srgbClr>
          </a:solidFill>
          <a:ln w="28575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Serially process vertices</a:t>
            </a:r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14036" y="5818914"/>
            <a:ext cx="5715928" cy="523220"/>
          </a:xfrm>
          <a:prstGeom prst="rect">
            <a:avLst/>
          </a:prstGeom>
          <a:solidFill>
            <a:srgbClr val="0C1268">
              <a:alpha val="75000"/>
            </a:srgbClr>
          </a:solidFill>
          <a:ln w="38100" cmpd="sng"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Approximation 3 OPT (in expectation)</a:t>
            </a:r>
            <a:endParaRPr lang="en-US" sz="28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0" y="5534561"/>
            <a:ext cx="9144000" cy="1323439"/>
          </a:xfrm>
          <a:prstGeom prst="rect">
            <a:avLst/>
          </a:prstGeom>
          <a:solidFill>
            <a:srgbClr val="E9A13E"/>
          </a:solidFill>
          <a:ln w="38100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 practice:</a:t>
            </a:r>
          </a:p>
          <a:p>
            <a:pPr algn="ctr"/>
            <a:r>
              <a:rPr lang="en-US" sz="3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good performance after local improvement heuristics</a:t>
            </a:r>
          </a:p>
          <a:p>
            <a:pPr algn="ctr"/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[</a:t>
            </a:r>
            <a:r>
              <a:rPr lang="en-US" sz="20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Elshner</a:t>
            </a:r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, </a:t>
            </a:r>
            <a:r>
              <a:rPr lang="en-US" sz="20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Shudy</a:t>
            </a:r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fr-FR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’</a:t>
            </a:r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09]</a:t>
            </a:r>
            <a:endParaRPr lang="en-US" sz="2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76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1143000"/>
          </a:xfrm>
          <a:ln w="38100" cmpd="sng">
            <a:noFill/>
          </a:ln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>A Serial Algorithm: Peeling</a:t>
            </a:r>
            <a:b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endParaRPr lang="en-US" sz="3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146932" y="3121929"/>
            <a:ext cx="6552728" cy="1708160"/>
          </a:xfrm>
          <a:prstGeom prst="rect">
            <a:avLst/>
          </a:prstGeom>
          <a:solidFill>
            <a:srgbClr val="0C1268">
              <a:alpha val="82000"/>
            </a:srgbClr>
          </a:solidFill>
          <a:ln w="3810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5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Can we parallelize?</a:t>
            </a:r>
            <a:r>
              <a:rPr lang="en-US" sz="3500" i="1" u="sng" dirty="0" smtClean="0">
                <a:solidFill>
                  <a:schemeClr val="bg1"/>
                </a:solidFill>
                <a:latin typeface="Gill Sans Light"/>
                <a:cs typeface="Gill Sans Light"/>
              </a:rPr>
              <a:t/>
            </a:r>
            <a:br>
              <a:rPr lang="en-US" sz="3500" i="1" u="sng" dirty="0" smtClean="0">
                <a:solidFill>
                  <a:schemeClr val="bg1"/>
                </a:solidFill>
                <a:latin typeface="Gill Sans Light"/>
                <a:cs typeface="Gill Sans Light"/>
              </a:rPr>
            </a:br>
            <a:r>
              <a:rPr lang="en-US" sz="3500" i="1" u="sng" dirty="0" smtClean="0">
                <a:solidFill>
                  <a:schemeClr val="bg1"/>
                </a:solidFill>
                <a:latin typeface="Gill Sans Light"/>
                <a:cs typeface="Gill Sans Light"/>
              </a:rPr>
              <a:t>Issue:</a:t>
            </a:r>
            <a:endParaRPr lang="en-US" sz="3500" i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3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Seems Inherently Sequential…</a:t>
            </a:r>
          </a:p>
        </p:txBody>
      </p:sp>
    </p:spTree>
    <p:extLst>
      <p:ext uri="{BB962C8B-B14F-4D97-AF65-F5344CB8AC3E}">
        <p14:creationId xmlns:p14="http://schemas.microsoft.com/office/powerpoint/2010/main" val="131579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4688" y="2276872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latin typeface="Gill Sans Light"/>
                <a:cs typeface="Gill Sans Light"/>
              </a:rPr>
              <a:t>How do we parallelize Peeling?</a:t>
            </a:r>
            <a:endParaRPr lang="en-US" sz="5500" dirty="0">
              <a:latin typeface="Gill Sans Light"/>
              <a:cs typeface="Gill Sans Light"/>
            </a:endParaRPr>
          </a:p>
        </p:txBody>
      </p:sp>
      <p:pic>
        <p:nvPicPr>
          <p:cNvPr id="3" name="Picture 2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54422">
            <a:off x="1201014" y="3647356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814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674342" y="2568550"/>
            <a:ext cx="1818197" cy="1466814"/>
            <a:chOff x="395271" y="1325764"/>
            <a:chExt cx="1818197" cy="1466814"/>
          </a:xfrm>
        </p:grpSpPr>
        <p:sp>
          <p:nvSpPr>
            <p:cNvPr id="48" name="Freeform 47"/>
            <p:cNvSpPr/>
            <p:nvPr/>
          </p:nvSpPr>
          <p:spPr>
            <a:xfrm>
              <a:off x="395271" y="1325764"/>
              <a:ext cx="1818197" cy="1466814"/>
            </a:xfrm>
            <a:custGeom>
              <a:avLst/>
              <a:gdLst>
                <a:gd name="connsiteX0" fmla="*/ 2057 w 1818197"/>
                <a:gd name="connsiteY0" fmla="*/ 622779 h 1466814"/>
                <a:gd name="connsiteX1" fmla="*/ 1734700 w 1818197"/>
                <a:gd name="connsiteY1" fmla="*/ 24065 h 1466814"/>
                <a:gd name="connsiteX2" fmla="*/ 1389986 w 1818197"/>
                <a:gd name="connsiteY2" fmla="*/ 1457350 h 1466814"/>
                <a:gd name="connsiteX3" fmla="*/ 2057 w 1818197"/>
                <a:gd name="connsiteY3" fmla="*/ 622779 h 146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8197" h="1466814">
                  <a:moveTo>
                    <a:pt x="2057" y="622779"/>
                  </a:moveTo>
                  <a:cubicBezTo>
                    <a:pt x="59509" y="383898"/>
                    <a:pt x="1503378" y="-115030"/>
                    <a:pt x="1734700" y="24065"/>
                  </a:cubicBezTo>
                  <a:cubicBezTo>
                    <a:pt x="1966022" y="163160"/>
                    <a:pt x="1672712" y="1359076"/>
                    <a:pt x="1389986" y="1457350"/>
                  </a:cubicBezTo>
                  <a:cubicBezTo>
                    <a:pt x="1107260" y="1555624"/>
                    <a:pt x="-55395" y="861660"/>
                    <a:pt x="2057" y="62277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tint val="50000"/>
                    <a:satMod val="300000"/>
                    <a:alpha val="73000"/>
                  </a:schemeClr>
                </a:gs>
                <a:gs pos="35000">
                  <a:schemeClr val="accent2">
                    <a:tint val="37000"/>
                    <a:satMod val="300000"/>
                    <a:alpha val="73000"/>
                  </a:schemeClr>
                </a:gs>
                <a:gs pos="100000">
                  <a:schemeClr val="accent2">
                    <a:tint val="15000"/>
                    <a:satMod val="350000"/>
                    <a:alpha val="73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533399" y="1865087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841501" y="1445986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1591128" y="2442029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52" name="Straight Connector 51"/>
            <p:cNvCxnSpPr>
              <a:stCxn id="51" idx="2"/>
              <a:endCxn id="49" idx="5"/>
            </p:cNvCxnSpPr>
            <p:nvPr/>
          </p:nvCxnSpPr>
          <p:spPr>
            <a:xfrm flipH="1" flipV="1">
              <a:off x="734716" y="2066404"/>
              <a:ext cx="856412" cy="493554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stCxn id="50" idx="2"/>
              <a:endCxn id="49" idx="7"/>
            </p:cNvCxnSpPr>
            <p:nvPr/>
          </p:nvCxnSpPr>
          <p:spPr>
            <a:xfrm flipH="1">
              <a:off x="734716" y="1563915"/>
              <a:ext cx="1106785" cy="335713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420118" y="4259946"/>
            <a:ext cx="1936313" cy="1150219"/>
            <a:chOff x="1574332" y="4414161"/>
            <a:chExt cx="1936313" cy="1150219"/>
          </a:xfrm>
        </p:grpSpPr>
        <p:sp>
          <p:nvSpPr>
            <p:cNvPr id="41" name="Freeform 40"/>
            <p:cNvSpPr/>
            <p:nvPr/>
          </p:nvSpPr>
          <p:spPr>
            <a:xfrm>
              <a:off x="1574332" y="4414161"/>
              <a:ext cx="1936313" cy="1150219"/>
            </a:xfrm>
            <a:custGeom>
              <a:avLst/>
              <a:gdLst>
                <a:gd name="connsiteX0" fmla="*/ 22566 w 2139503"/>
                <a:gd name="connsiteY0" fmla="*/ 1034706 h 1270919"/>
                <a:gd name="connsiteX1" fmla="*/ 1074851 w 2139503"/>
                <a:gd name="connsiteY1" fmla="*/ 563 h 1270919"/>
                <a:gd name="connsiteX2" fmla="*/ 2118066 w 2139503"/>
                <a:gd name="connsiteY2" fmla="*/ 1188920 h 1270919"/>
                <a:gd name="connsiteX3" fmla="*/ 22566 w 2139503"/>
                <a:gd name="connsiteY3" fmla="*/ 1034706 h 127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503" h="1270919">
                  <a:moveTo>
                    <a:pt x="22566" y="1034706"/>
                  </a:moveTo>
                  <a:cubicBezTo>
                    <a:pt x="-151303" y="836647"/>
                    <a:pt x="725601" y="-25139"/>
                    <a:pt x="1074851" y="563"/>
                  </a:cubicBezTo>
                  <a:cubicBezTo>
                    <a:pt x="1424101" y="26265"/>
                    <a:pt x="2285887" y="1013539"/>
                    <a:pt x="2118066" y="1188920"/>
                  </a:cubicBezTo>
                  <a:cubicBezTo>
                    <a:pt x="1950245" y="1364301"/>
                    <a:pt x="196435" y="1232765"/>
                    <a:pt x="22566" y="10347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tint val="50000"/>
                    <a:satMod val="300000"/>
                    <a:alpha val="70000"/>
                  </a:schemeClr>
                </a:gs>
                <a:gs pos="35000">
                  <a:schemeClr val="accent1">
                    <a:tint val="37000"/>
                    <a:satMod val="300000"/>
                    <a:alpha val="70000"/>
                  </a:schemeClr>
                </a:gs>
                <a:gs pos="100000">
                  <a:schemeClr val="accent1">
                    <a:tint val="15000"/>
                    <a:satMod val="350000"/>
                    <a:alpha val="70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2378527" y="4530272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3102427" y="5225144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1730827" y="5112656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45" name="Straight Connector 44"/>
            <p:cNvCxnSpPr>
              <a:stCxn id="44" idx="7"/>
              <a:endCxn id="42" idx="3"/>
            </p:cNvCxnSpPr>
            <p:nvPr/>
          </p:nvCxnSpPr>
          <p:spPr>
            <a:xfrm flipV="1">
              <a:off x="1932144" y="4731589"/>
              <a:ext cx="480924" cy="415608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6"/>
              <a:endCxn id="43" idx="2"/>
            </p:cNvCxnSpPr>
            <p:nvPr/>
          </p:nvCxnSpPr>
          <p:spPr>
            <a:xfrm>
              <a:off x="1966685" y="5230585"/>
              <a:ext cx="1135742" cy="112488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Oval 127"/>
          <p:cNvSpPr/>
          <p:nvPr/>
        </p:nvSpPr>
        <p:spPr>
          <a:xfrm>
            <a:off x="3976916" y="402590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5054602" y="37174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4728030" y="459014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5898245" y="297542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6767288" y="25726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649359" y="35396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7463973" y="3116945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106423" y="42363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496634" y="42617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6598562" y="4800601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578427" y="4377872"/>
            <a:ext cx="1607458" cy="930730"/>
            <a:chOff x="1578427" y="4377872"/>
            <a:chExt cx="1607458" cy="930730"/>
          </a:xfrm>
        </p:grpSpPr>
        <p:sp>
          <p:nvSpPr>
            <p:cNvPr id="122" name="Oval 121"/>
            <p:cNvSpPr/>
            <p:nvPr/>
          </p:nvSpPr>
          <p:spPr>
            <a:xfrm>
              <a:off x="2226127" y="4377872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23" name="Oval 122"/>
            <p:cNvSpPr/>
            <p:nvPr/>
          </p:nvSpPr>
          <p:spPr>
            <a:xfrm>
              <a:off x="2950027" y="5072744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24" name="Oval 123"/>
            <p:cNvSpPr/>
            <p:nvPr/>
          </p:nvSpPr>
          <p:spPr>
            <a:xfrm>
              <a:off x="1578427" y="4960256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139" name="Straight Connector 138"/>
            <p:cNvCxnSpPr>
              <a:stCxn id="124" idx="7"/>
              <a:endCxn id="122" idx="3"/>
            </p:cNvCxnSpPr>
            <p:nvPr/>
          </p:nvCxnSpPr>
          <p:spPr>
            <a:xfrm flipV="1">
              <a:off x="1779744" y="4579189"/>
              <a:ext cx="480924" cy="415608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>
              <a:stCxn id="124" idx="6"/>
              <a:endCxn id="123" idx="2"/>
            </p:cNvCxnSpPr>
            <p:nvPr/>
          </p:nvCxnSpPr>
          <p:spPr>
            <a:xfrm>
              <a:off x="1814285" y="5078185"/>
              <a:ext cx="1135742" cy="112488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>
            <a:stCxn id="123" idx="1"/>
            <a:endCxn id="122" idx="5"/>
          </p:cNvCxnSpPr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1814285" y="2690586"/>
            <a:ext cx="1543960" cy="1231901"/>
            <a:chOff x="1814285" y="2690586"/>
            <a:chExt cx="1543960" cy="1231901"/>
          </a:xfrm>
        </p:grpSpPr>
        <p:sp>
          <p:nvSpPr>
            <p:cNvPr id="125" name="Oval 124"/>
            <p:cNvSpPr/>
            <p:nvPr/>
          </p:nvSpPr>
          <p:spPr>
            <a:xfrm>
              <a:off x="1814285" y="3109687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26" name="Oval 125"/>
            <p:cNvSpPr/>
            <p:nvPr/>
          </p:nvSpPr>
          <p:spPr>
            <a:xfrm>
              <a:off x="3122387" y="2690586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27" name="Oval 126"/>
            <p:cNvSpPr/>
            <p:nvPr/>
          </p:nvSpPr>
          <p:spPr>
            <a:xfrm>
              <a:off x="2872014" y="3686629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146" name="Straight Connector 145"/>
            <p:cNvCxnSpPr>
              <a:stCxn id="127" idx="2"/>
              <a:endCxn id="125" idx="5"/>
            </p:cNvCxnSpPr>
            <p:nvPr/>
          </p:nvCxnSpPr>
          <p:spPr>
            <a:xfrm flipH="1" flipV="1">
              <a:off x="2015602" y="3311004"/>
              <a:ext cx="856412" cy="493554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>
              <a:stCxn id="126" idx="2"/>
              <a:endCxn id="125" idx="7"/>
            </p:cNvCxnSpPr>
            <p:nvPr/>
          </p:nvCxnSpPr>
          <p:spPr>
            <a:xfrm flipH="1">
              <a:off x="2015602" y="2808515"/>
              <a:ext cx="1106785" cy="335713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52" name="Straight Connector 151"/>
          <p:cNvCxnSpPr>
            <a:stCxn id="126" idx="4"/>
            <a:endCxn id="127" idx="7"/>
          </p:cNvCxnSpPr>
          <p:nvPr/>
        </p:nvCxnSpPr>
        <p:spPr>
          <a:xfrm flipH="1">
            <a:off x="3073331" y="2926444"/>
            <a:ext cx="166985" cy="79472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28" idx="3"/>
            <a:endCxn id="123" idx="7"/>
          </p:cNvCxnSpPr>
          <p:nvPr/>
        </p:nvCxnSpPr>
        <p:spPr>
          <a:xfrm flipH="1">
            <a:off x="3151344" y="4227220"/>
            <a:ext cx="860113" cy="880065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128" idx="2"/>
            <a:endCxn id="127" idx="5"/>
          </p:cNvCxnSpPr>
          <p:nvPr/>
        </p:nvCxnSpPr>
        <p:spPr>
          <a:xfrm flipH="1" flipV="1">
            <a:off x="3073331" y="3887946"/>
            <a:ext cx="903585" cy="25588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128" idx="6"/>
            <a:endCxn id="129" idx="2"/>
          </p:cNvCxnSpPr>
          <p:nvPr/>
        </p:nvCxnSpPr>
        <p:spPr>
          <a:xfrm flipV="1">
            <a:off x="4212774" y="3835402"/>
            <a:ext cx="841828" cy="30843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128" idx="5"/>
            <a:endCxn id="130" idx="1"/>
          </p:cNvCxnSpPr>
          <p:nvPr/>
        </p:nvCxnSpPr>
        <p:spPr>
          <a:xfrm>
            <a:off x="4178233" y="4227220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135" idx="7"/>
            <a:endCxn id="133" idx="3"/>
          </p:cNvCxnSpPr>
          <p:nvPr/>
        </p:nvCxnSpPr>
        <p:spPr>
          <a:xfrm flipV="1">
            <a:off x="6307740" y="3740990"/>
            <a:ext cx="376160" cy="5299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35" idx="6"/>
            <a:endCxn id="136" idx="2"/>
          </p:cNvCxnSpPr>
          <p:nvPr/>
        </p:nvCxnSpPr>
        <p:spPr>
          <a:xfrm>
            <a:off x="6342281" y="4354286"/>
            <a:ext cx="1154353" cy="2540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35" idx="5"/>
            <a:endCxn id="137" idx="1"/>
          </p:cNvCxnSpPr>
          <p:nvPr/>
        </p:nvCxnSpPr>
        <p:spPr>
          <a:xfrm>
            <a:off x="6307740" y="4437674"/>
            <a:ext cx="325363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>
            <a:stCxn id="133" idx="5"/>
            <a:endCxn id="136" idx="1"/>
          </p:cNvCxnSpPr>
          <p:nvPr/>
        </p:nvCxnSpPr>
        <p:spPr>
          <a:xfrm>
            <a:off x="6850676" y="3740990"/>
            <a:ext cx="680499" cy="5553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Parallel Sampling</a:t>
            </a:r>
            <a:r>
              <a:rPr lang="el-GR" dirty="0" smtClean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l-GR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``Activate”                  vertices / round</a:t>
            </a:r>
            <a:b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similar to [</a:t>
            </a:r>
            <a:r>
              <a:rPr lang="en-US" sz="20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Blelloch</a:t>
            </a:r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et al.12], [</a:t>
            </a:r>
            <a:r>
              <a:rPr lang="en-US" sz="20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Chierichetti</a:t>
            </a:r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Gill Sans Light"/>
                <a:cs typeface="Gill Sans Light"/>
              </a:rPr>
              <a:t>et al KDD’14</a:t>
            </a:r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]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9" name="Left Arrow 38"/>
          <p:cNvSpPr/>
          <p:nvPr/>
        </p:nvSpPr>
        <p:spPr>
          <a:xfrm rot="2700000">
            <a:off x="1681605" y="5158517"/>
            <a:ext cx="896261" cy="611761"/>
          </a:xfrm>
          <a:prstGeom prst="leftArrow">
            <a:avLst/>
          </a:prstGeom>
          <a:solidFill>
            <a:srgbClr val="030028"/>
          </a:solidFill>
          <a:ln w="19050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active</a:t>
            </a:r>
          </a:p>
        </p:txBody>
      </p:sp>
      <p:sp>
        <p:nvSpPr>
          <p:cNvPr id="40" name="Left Arrow 39"/>
          <p:cNvSpPr/>
          <p:nvPr/>
        </p:nvSpPr>
        <p:spPr>
          <a:xfrm rot="15428593">
            <a:off x="1309312" y="2257122"/>
            <a:ext cx="896261" cy="611761"/>
          </a:xfrm>
          <a:prstGeom prst="leftArrow">
            <a:avLst/>
          </a:prstGeom>
          <a:solidFill>
            <a:srgbClr val="030028"/>
          </a:solidFill>
          <a:ln w="19050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Gill Sans Light"/>
                <a:cs typeface="Gill Sans Light"/>
              </a:rPr>
              <a:t>a</a:t>
            </a:r>
            <a:r>
              <a:rPr lang="en-US" sz="1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ctive </a:t>
            </a: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1874" y="1556792"/>
            <a:ext cx="1020126" cy="835766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681" y="5628718"/>
            <a:ext cx="2489711" cy="368846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245" y="1502152"/>
            <a:ext cx="1726704" cy="81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91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977150" y="4023796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054836" y="3715366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4728264" y="4588040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63" name="Straight Connector 62"/>
          <p:cNvCxnSpPr>
            <a:stCxn id="60" idx="6"/>
            <a:endCxn id="61" idx="2"/>
          </p:cNvCxnSpPr>
          <p:nvPr/>
        </p:nvCxnSpPr>
        <p:spPr>
          <a:xfrm flipV="1">
            <a:off x="4213008" y="3833295"/>
            <a:ext cx="841828" cy="30843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60" idx="5"/>
            <a:endCxn id="62" idx="1"/>
          </p:cNvCxnSpPr>
          <p:nvPr/>
        </p:nvCxnSpPr>
        <p:spPr>
          <a:xfrm>
            <a:off x="4178467" y="4225113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1674342" y="2568550"/>
            <a:ext cx="1818197" cy="1466814"/>
            <a:chOff x="395271" y="1325764"/>
            <a:chExt cx="1818197" cy="1466814"/>
          </a:xfrm>
        </p:grpSpPr>
        <p:sp>
          <p:nvSpPr>
            <p:cNvPr id="48" name="Freeform 47"/>
            <p:cNvSpPr/>
            <p:nvPr/>
          </p:nvSpPr>
          <p:spPr>
            <a:xfrm>
              <a:off x="395271" y="1325764"/>
              <a:ext cx="1818197" cy="1466814"/>
            </a:xfrm>
            <a:custGeom>
              <a:avLst/>
              <a:gdLst>
                <a:gd name="connsiteX0" fmla="*/ 2057 w 1818197"/>
                <a:gd name="connsiteY0" fmla="*/ 622779 h 1466814"/>
                <a:gd name="connsiteX1" fmla="*/ 1734700 w 1818197"/>
                <a:gd name="connsiteY1" fmla="*/ 24065 h 1466814"/>
                <a:gd name="connsiteX2" fmla="*/ 1389986 w 1818197"/>
                <a:gd name="connsiteY2" fmla="*/ 1457350 h 1466814"/>
                <a:gd name="connsiteX3" fmla="*/ 2057 w 1818197"/>
                <a:gd name="connsiteY3" fmla="*/ 622779 h 146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8197" h="1466814">
                  <a:moveTo>
                    <a:pt x="2057" y="622779"/>
                  </a:moveTo>
                  <a:cubicBezTo>
                    <a:pt x="59509" y="383898"/>
                    <a:pt x="1503378" y="-115030"/>
                    <a:pt x="1734700" y="24065"/>
                  </a:cubicBezTo>
                  <a:cubicBezTo>
                    <a:pt x="1966022" y="163160"/>
                    <a:pt x="1672712" y="1359076"/>
                    <a:pt x="1389986" y="1457350"/>
                  </a:cubicBezTo>
                  <a:cubicBezTo>
                    <a:pt x="1107260" y="1555624"/>
                    <a:pt x="-55395" y="861660"/>
                    <a:pt x="2057" y="62277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tint val="50000"/>
                    <a:satMod val="300000"/>
                    <a:alpha val="59000"/>
                  </a:schemeClr>
                </a:gs>
                <a:gs pos="35000">
                  <a:schemeClr val="accent2">
                    <a:tint val="37000"/>
                    <a:satMod val="300000"/>
                    <a:alpha val="59000"/>
                  </a:schemeClr>
                </a:gs>
                <a:gs pos="100000">
                  <a:schemeClr val="accent2">
                    <a:tint val="15000"/>
                    <a:satMod val="350000"/>
                    <a:alpha val="59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533399" y="1865087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841501" y="1445986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1591128" y="2442029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52" name="Straight Connector 51"/>
            <p:cNvCxnSpPr>
              <a:stCxn id="51" idx="2"/>
              <a:endCxn id="49" idx="5"/>
            </p:cNvCxnSpPr>
            <p:nvPr/>
          </p:nvCxnSpPr>
          <p:spPr>
            <a:xfrm flipH="1" flipV="1">
              <a:off x="734716" y="2066404"/>
              <a:ext cx="856412" cy="493554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stCxn id="50" idx="2"/>
              <a:endCxn id="49" idx="7"/>
            </p:cNvCxnSpPr>
            <p:nvPr/>
          </p:nvCxnSpPr>
          <p:spPr>
            <a:xfrm flipH="1">
              <a:off x="734716" y="1563915"/>
              <a:ext cx="1106785" cy="335713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420118" y="4259946"/>
            <a:ext cx="1936313" cy="1150219"/>
            <a:chOff x="1574332" y="4414161"/>
            <a:chExt cx="1936313" cy="1150219"/>
          </a:xfrm>
        </p:grpSpPr>
        <p:sp>
          <p:nvSpPr>
            <p:cNvPr id="41" name="Freeform 40"/>
            <p:cNvSpPr/>
            <p:nvPr/>
          </p:nvSpPr>
          <p:spPr>
            <a:xfrm>
              <a:off x="1574332" y="4414161"/>
              <a:ext cx="1936313" cy="1150219"/>
            </a:xfrm>
            <a:custGeom>
              <a:avLst/>
              <a:gdLst>
                <a:gd name="connsiteX0" fmla="*/ 22566 w 2139503"/>
                <a:gd name="connsiteY0" fmla="*/ 1034706 h 1270919"/>
                <a:gd name="connsiteX1" fmla="*/ 1074851 w 2139503"/>
                <a:gd name="connsiteY1" fmla="*/ 563 h 1270919"/>
                <a:gd name="connsiteX2" fmla="*/ 2118066 w 2139503"/>
                <a:gd name="connsiteY2" fmla="*/ 1188920 h 1270919"/>
                <a:gd name="connsiteX3" fmla="*/ 22566 w 2139503"/>
                <a:gd name="connsiteY3" fmla="*/ 1034706 h 127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503" h="1270919">
                  <a:moveTo>
                    <a:pt x="22566" y="1034706"/>
                  </a:moveTo>
                  <a:cubicBezTo>
                    <a:pt x="-151303" y="836647"/>
                    <a:pt x="725601" y="-25139"/>
                    <a:pt x="1074851" y="563"/>
                  </a:cubicBezTo>
                  <a:cubicBezTo>
                    <a:pt x="1424101" y="26265"/>
                    <a:pt x="2285887" y="1013539"/>
                    <a:pt x="2118066" y="1188920"/>
                  </a:cubicBezTo>
                  <a:cubicBezTo>
                    <a:pt x="1950245" y="1364301"/>
                    <a:pt x="196435" y="1232765"/>
                    <a:pt x="22566" y="10347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tint val="50000"/>
                    <a:satMod val="300000"/>
                    <a:alpha val="72000"/>
                  </a:schemeClr>
                </a:gs>
                <a:gs pos="35000">
                  <a:schemeClr val="accent1">
                    <a:tint val="37000"/>
                    <a:satMod val="300000"/>
                    <a:alpha val="72000"/>
                  </a:schemeClr>
                </a:gs>
                <a:gs pos="100000">
                  <a:schemeClr val="accent1">
                    <a:tint val="15000"/>
                    <a:satMod val="350000"/>
                    <a:alpha val="72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2378527" y="4530272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3102427" y="5225144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1730827" y="5112656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45" name="Straight Connector 44"/>
            <p:cNvCxnSpPr>
              <a:stCxn id="44" idx="7"/>
              <a:endCxn id="42" idx="3"/>
            </p:cNvCxnSpPr>
            <p:nvPr/>
          </p:nvCxnSpPr>
          <p:spPr>
            <a:xfrm flipV="1">
              <a:off x="1932144" y="4731589"/>
              <a:ext cx="480924" cy="415608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6"/>
              <a:endCxn id="43" idx="2"/>
            </p:cNvCxnSpPr>
            <p:nvPr/>
          </p:nvCxnSpPr>
          <p:spPr>
            <a:xfrm>
              <a:off x="1966685" y="5230585"/>
              <a:ext cx="1135742" cy="112488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Oval 127"/>
          <p:cNvSpPr/>
          <p:nvPr/>
        </p:nvSpPr>
        <p:spPr>
          <a:xfrm>
            <a:off x="3976916" y="402590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5054602" y="37174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4728030" y="459014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43" name="Straight Connector 142"/>
          <p:cNvCxnSpPr/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H="1">
            <a:off x="3073331" y="2926444"/>
            <a:ext cx="166985" cy="79472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28" idx="3"/>
          </p:cNvCxnSpPr>
          <p:nvPr/>
        </p:nvCxnSpPr>
        <p:spPr>
          <a:xfrm flipH="1">
            <a:off x="3151344" y="4227220"/>
            <a:ext cx="860113" cy="880065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128" idx="2"/>
          </p:cNvCxnSpPr>
          <p:nvPr/>
        </p:nvCxnSpPr>
        <p:spPr>
          <a:xfrm flipH="1" flipV="1">
            <a:off x="3073331" y="3887946"/>
            <a:ext cx="903585" cy="25588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Left Arrow 38"/>
          <p:cNvSpPr/>
          <p:nvPr/>
        </p:nvSpPr>
        <p:spPr>
          <a:xfrm rot="2700000">
            <a:off x="1689628" y="5157467"/>
            <a:ext cx="896261" cy="611761"/>
          </a:xfrm>
          <a:prstGeom prst="leftArrow">
            <a:avLst/>
          </a:prstGeom>
          <a:solidFill>
            <a:srgbClr val="030028"/>
          </a:solidFill>
          <a:ln w="19050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</a:p>
        </p:txBody>
      </p:sp>
      <p:sp>
        <p:nvSpPr>
          <p:cNvPr id="40" name="Left Arrow 39"/>
          <p:cNvSpPr/>
          <p:nvPr/>
        </p:nvSpPr>
        <p:spPr>
          <a:xfrm rot="15022785">
            <a:off x="1237001" y="2382274"/>
            <a:ext cx="896261" cy="611761"/>
          </a:xfrm>
          <a:prstGeom prst="leftArrow">
            <a:avLst/>
          </a:prstGeom>
          <a:solidFill>
            <a:srgbClr val="030028"/>
          </a:solidFill>
          <a:ln w="19050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5898245" y="297542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6767288" y="25726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649359" y="35396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7463973" y="3116945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106423" y="42363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496634" y="42617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6598562" y="4800601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135" idx="7"/>
            <a:endCxn id="133" idx="3"/>
          </p:cNvCxnSpPr>
          <p:nvPr/>
        </p:nvCxnSpPr>
        <p:spPr>
          <a:xfrm flipV="1">
            <a:off x="6307740" y="3740990"/>
            <a:ext cx="376160" cy="5299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35" idx="6"/>
            <a:endCxn id="136" idx="2"/>
          </p:cNvCxnSpPr>
          <p:nvPr/>
        </p:nvCxnSpPr>
        <p:spPr>
          <a:xfrm>
            <a:off x="6342281" y="4354286"/>
            <a:ext cx="1154353" cy="2540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35" idx="5"/>
            <a:endCxn id="137" idx="1"/>
          </p:cNvCxnSpPr>
          <p:nvPr/>
        </p:nvCxnSpPr>
        <p:spPr>
          <a:xfrm>
            <a:off x="6307740" y="4437674"/>
            <a:ext cx="325363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>
            <a:stCxn id="133" idx="5"/>
            <a:endCxn id="136" idx="1"/>
          </p:cNvCxnSpPr>
          <p:nvPr/>
        </p:nvCxnSpPr>
        <p:spPr>
          <a:xfrm>
            <a:off x="6850676" y="3740990"/>
            <a:ext cx="680499" cy="5553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457200" y="260992"/>
            <a:ext cx="8229600" cy="1143000"/>
          </a:xfrm>
          <a:ln w="38100" cmpd="sng">
            <a:noFill/>
          </a:ln>
        </p:spPr>
        <p:txBody>
          <a:bodyPr/>
          <a:lstStyle/>
          <a:p>
            <a:r>
              <a:rPr lang="en-US" dirty="0" smtClean="0">
                <a:latin typeface="Gill Sans Light"/>
                <a:cs typeface="Gill Sans Light"/>
              </a:rPr>
              <a:t>What if </a:t>
            </a:r>
            <a:r>
              <a:rPr lang="en-US" dirty="0">
                <a:latin typeface="Gill Sans Light"/>
                <a:cs typeface="Gill Sans Light"/>
              </a:rPr>
              <a:t>a</a:t>
            </a:r>
            <a:r>
              <a:rPr lang="en-US" dirty="0" smtClean="0">
                <a:latin typeface="Gill Sans Light"/>
                <a:cs typeface="Gill Sans Light"/>
              </a:rPr>
              <a:t>ctive vertices are friends?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743530" y="1052736"/>
            <a:ext cx="6312374" cy="954107"/>
          </a:xfrm>
          <a:prstGeom prst="rect">
            <a:avLst/>
          </a:prstGeom>
          <a:solidFill>
            <a:srgbClr val="000000"/>
          </a:solidFill>
          <a:ln w="38100" cmpd="sng">
            <a:solidFill>
              <a:srgbClr val="FFFFF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u="sng" dirty="0" smtClean="0">
                <a:solidFill>
                  <a:prstClr val="white"/>
                </a:solidFill>
                <a:latin typeface="Gill Sans Light"/>
                <a:cs typeface="Gill Sans Light"/>
              </a:rPr>
              <a:t>Concurrency rule:</a:t>
            </a:r>
          </a:p>
          <a:p>
            <a:pPr algn="ctr"/>
            <a:r>
              <a:rPr lang="en-US" sz="2800" u="sng" dirty="0" smtClean="0">
                <a:solidFill>
                  <a:prstClr val="white"/>
                </a:solidFill>
                <a:latin typeface="Gill Sans Light"/>
                <a:cs typeface="Gill Sans Light"/>
              </a:rPr>
              <a:t>No</a:t>
            </a:r>
            <a:r>
              <a:rPr lang="en-US" sz="2800" dirty="0" smtClean="0">
                <a:solidFill>
                  <a:prstClr val="white"/>
                </a:solidFill>
                <a:latin typeface="Gill Sans Light"/>
                <a:cs typeface="Gill Sans Light"/>
              </a:rPr>
              <a:t> clusters between active friends</a:t>
            </a:r>
            <a:endParaRPr lang="en-US" sz="2800" dirty="0">
              <a:solidFill>
                <a:prstClr val="white"/>
              </a:solidFill>
              <a:latin typeface="Gill Sans Light"/>
              <a:cs typeface="Gill Sans Light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755576" y="2827927"/>
            <a:ext cx="3970808" cy="3770263"/>
          </a:xfrm>
          <a:prstGeom prst="rect">
            <a:avLst/>
          </a:prstGeom>
          <a:solidFill>
            <a:srgbClr val="000000">
              <a:alpha val="76000"/>
            </a:srgbClr>
          </a:solidFill>
          <a:ln w="38100" cmpd="sng"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C4</a:t>
            </a:r>
          </a:p>
          <a:p>
            <a:pPr algn="ctr"/>
            <a:r>
              <a:rPr lang="en-US" sz="2500" u="sng" dirty="0" smtClean="0">
                <a:solidFill>
                  <a:schemeClr val="bg1"/>
                </a:solidFill>
                <a:latin typeface="Gill Sans Light"/>
                <a:cs typeface="Gill Sans Light"/>
              </a:rPr>
              <a:t>Follow rules:</a:t>
            </a:r>
            <a:endParaRPr lang="en-US" sz="28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8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Provably fast </a:t>
            </a:r>
            <a:b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</a:br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3</a:t>
            </a:r>
            <a:r>
              <a:rPr lang="en-US" sz="2800" dirty="0">
                <a:solidFill>
                  <a:schemeClr val="bg1"/>
                </a:solidFill>
                <a:latin typeface="Gill Sans Light"/>
                <a:cs typeface="Gill Sans Light"/>
              </a:rPr>
              <a:t>*</a:t>
            </a:r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OPT parallel CC</a:t>
            </a:r>
            <a:b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</a:br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/>
            </a:r>
            <a:b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</a:br>
            <a:endParaRPr lang="en-US" sz="23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300" dirty="0" smtClean="0">
                <a:solidFill>
                  <a:schemeClr val="bg1"/>
                </a:solidFill>
                <a:latin typeface="Gill Sans Light"/>
                <a:cs typeface="Gill Sans Light"/>
              </a:rPr>
              <a:t>(using Concurrency Control Pan et al.)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963888" y="2844930"/>
            <a:ext cx="4000600" cy="3724097"/>
          </a:xfrm>
          <a:prstGeom prst="rect">
            <a:avLst/>
          </a:prstGeom>
          <a:solidFill>
            <a:srgbClr val="0C1268">
              <a:alpha val="82000"/>
            </a:srgbClr>
          </a:solidFill>
          <a:ln w="3810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i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ClusterWild</a:t>
            </a:r>
            <a:r>
              <a:rPr lang="en-US" sz="30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!</a:t>
            </a:r>
          </a:p>
          <a:p>
            <a:pPr algn="ctr"/>
            <a:r>
              <a:rPr lang="en-US" sz="2500" u="sng" dirty="0" smtClean="0">
                <a:solidFill>
                  <a:schemeClr val="bg1"/>
                </a:solidFill>
                <a:latin typeface="Gill Sans Light"/>
                <a:cs typeface="Gill Sans Light"/>
              </a:rPr>
              <a:t>Break rules:</a:t>
            </a:r>
          </a:p>
          <a:p>
            <a:pPr algn="ctr"/>
            <a:endParaRPr lang="en-US" sz="28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a </a:t>
            </a:r>
            <a:r>
              <a:rPr lang="en-US" sz="28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faster</a:t>
            </a:r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coordination-free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3*</a:t>
            </a:r>
            <a:r>
              <a:rPr lang="en-US" sz="2800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OPT+error</a:t>
            </a:r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parallel CC</a:t>
            </a:r>
            <a:b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</a:br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/>
            </a:r>
            <a:b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</a:br>
            <a:endParaRPr lang="en-US" sz="23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300" dirty="0" smtClean="0">
                <a:solidFill>
                  <a:schemeClr val="bg1"/>
                </a:solidFill>
                <a:latin typeface="Gill Sans Light"/>
                <a:cs typeface="Gill Sans Light"/>
              </a:rPr>
              <a:t>(a combinatorial HOGWILD </a:t>
            </a:r>
            <a:r>
              <a:rPr lang="en-US" sz="2300" dirty="0">
                <a:solidFill>
                  <a:schemeClr val="bg1"/>
                </a:solidFill>
                <a:latin typeface="Gill Sans Light"/>
                <a:cs typeface="Gill Sans Light"/>
              </a:rPr>
              <a:t>[</a:t>
            </a:r>
            <a:r>
              <a:rPr lang="en-US" sz="2300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Niu</a:t>
            </a:r>
            <a:r>
              <a:rPr lang="en-US" sz="2300" dirty="0" smtClean="0">
                <a:solidFill>
                  <a:schemeClr val="bg1"/>
                </a:solidFill>
                <a:latin typeface="Gill Sans Light"/>
                <a:cs typeface="Gill Sans Light"/>
              </a:rPr>
              <a:t>, </a:t>
            </a:r>
            <a:r>
              <a:rPr lang="en-US" sz="2300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Recht</a:t>
            </a:r>
            <a:r>
              <a:rPr lang="en-US" sz="2300" dirty="0" smtClean="0">
                <a:solidFill>
                  <a:schemeClr val="bg1"/>
                </a:solidFill>
                <a:latin typeface="Gill Sans Light"/>
                <a:cs typeface="Gill Sans Light"/>
              </a:rPr>
              <a:t>, Re, Wright])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053952" y="2165552"/>
            <a:ext cx="7632848" cy="523220"/>
          </a:xfrm>
          <a:prstGeom prst="rect">
            <a:avLst/>
          </a:prstGeom>
          <a:solidFill>
            <a:schemeClr val="tx1">
              <a:lumMod val="75000"/>
              <a:lumOff val="25000"/>
              <a:alpha val="96000"/>
            </a:schemeClr>
          </a:solidFill>
          <a:ln w="38100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Two Novel Algorithms [NIPS2015]:</a:t>
            </a:r>
          </a:p>
        </p:txBody>
      </p:sp>
    </p:spTree>
    <p:extLst>
      <p:ext uri="{BB962C8B-B14F-4D97-AF65-F5344CB8AC3E}">
        <p14:creationId xmlns:p14="http://schemas.microsoft.com/office/powerpoint/2010/main" val="365908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2.22222E-6 L 0.33559 -0.0530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71" y="-266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037E-7 L 0.22205 0.12801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94" y="6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66" grpId="0" animBg="1"/>
      <p:bldP spid="68" grpId="0" animBg="1"/>
      <p:bldP spid="54" grpId="0" animBg="1"/>
      <p:bldP spid="5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0" y="230783"/>
            <a:ext cx="9144000" cy="1470025"/>
          </a:xfrm>
        </p:spPr>
        <p:txBody>
          <a:bodyPr>
            <a:noAutofit/>
          </a:bodyPr>
          <a:lstStyle/>
          <a:p>
            <a:r>
              <a:rPr lang="en-US" sz="5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Joint Work With</a:t>
            </a:r>
            <a:endParaRPr lang="en-US" sz="50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52" name="Subtitle 2"/>
          <p:cNvSpPr>
            <a:spLocks noGrp="1"/>
          </p:cNvSpPr>
          <p:nvPr>
            <p:ph type="subTitle" idx="1"/>
          </p:nvPr>
        </p:nvSpPr>
        <p:spPr>
          <a:xfrm>
            <a:off x="50528" y="3516913"/>
            <a:ext cx="1641152" cy="1352247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Xinghao</a:t>
            </a:r>
            <a:endParaRPr lang="en-US" sz="2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Pan</a:t>
            </a:r>
          </a:p>
        </p:txBody>
      </p:sp>
      <p:pic>
        <p:nvPicPr>
          <p:cNvPr id="146" name="Picture 145"/>
          <p:cNvPicPr>
            <a:picLocks noChangeAspect="1"/>
          </p:cNvPicPr>
          <p:nvPr/>
        </p:nvPicPr>
        <p:blipFill rotWithShape="1">
          <a:blip r:embed="rId3"/>
          <a:srcRect t="-1864"/>
          <a:stretch/>
        </p:blipFill>
        <p:spPr>
          <a:xfrm>
            <a:off x="82541" y="1958660"/>
            <a:ext cx="1577126" cy="1577126"/>
          </a:xfrm>
          <a:prstGeom prst="rect">
            <a:avLst/>
          </a:prstGeom>
        </p:spPr>
      </p:pic>
      <p:pic>
        <p:nvPicPr>
          <p:cNvPr id="148" name="Picture 147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97"/>
          <a:stretch/>
        </p:blipFill>
        <p:spPr>
          <a:xfrm>
            <a:off x="7874920" y="1958660"/>
            <a:ext cx="1107469" cy="1631345"/>
          </a:xfrm>
          <a:prstGeom prst="rect">
            <a:avLst/>
          </a:prstGeom>
        </p:spPr>
      </p:pic>
      <p:pic>
        <p:nvPicPr>
          <p:cNvPr id="2" name="Picture 1" descr="brecht-mini.jp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8262" y="1958660"/>
            <a:ext cx="1417425" cy="1601166"/>
          </a:xfrm>
          <a:prstGeom prst="rect">
            <a:avLst/>
          </a:prstGeom>
        </p:spPr>
      </p:pic>
      <p:pic>
        <p:nvPicPr>
          <p:cNvPr id="3" name="Picture 2" descr="ramchandran_sm.jpg"/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883"/>
          <a:stretch/>
        </p:blipFill>
        <p:spPr>
          <a:xfrm>
            <a:off x="6139435" y="1958660"/>
            <a:ext cx="1199253" cy="15771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/>
          <a:srcRect t="3351" r="42695" b="13716"/>
          <a:stretch/>
        </p:blipFill>
        <p:spPr>
          <a:xfrm>
            <a:off x="2214953" y="1958660"/>
            <a:ext cx="1452985" cy="157712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51749" y="3564305"/>
            <a:ext cx="7104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Ben </a:t>
            </a:r>
          </a:p>
          <a:p>
            <a:pPr algn="ctr"/>
            <a:r>
              <a:rPr lang="en-US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Recht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25803" y="3573016"/>
            <a:ext cx="14265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Kannan</a:t>
            </a:r>
            <a:endParaRPr lang="en-US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algn="ctr"/>
            <a:r>
              <a:rPr lang="en-US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Ramchandran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19541" y="3573016"/>
            <a:ext cx="10182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>Michael I. </a:t>
            </a:r>
            <a:endParaRPr lang="en-US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algn="ctr"/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Jordan</a:t>
            </a:r>
            <a:endParaRPr lang="en-US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15688" y="3564305"/>
            <a:ext cx="8515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Samet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</a:p>
          <a:p>
            <a:pPr algn="ctr"/>
            <a:r>
              <a:rPr lang="en-US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Oymak</a:t>
            </a:r>
            <a:endParaRPr lang="en-US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515948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977150" y="4023796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054836" y="3715366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4728264" y="4588040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63" name="Straight Connector 62"/>
          <p:cNvCxnSpPr>
            <a:stCxn id="60" idx="6"/>
            <a:endCxn id="61" idx="2"/>
          </p:cNvCxnSpPr>
          <p:nvPr/>
        </p:nvCxnSpPr>
        <p:spPr>
          <a:xfrm flipV="1">
            <a:off x="4213008" y="3833295"/>
            <a:ext cx="841828" cy="30843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60" idx="5"/>
            <a:endCxn id="62" idx="1"/>
          </p:cNvCxnSpPr>
          <p:nvPr/>
        </p:nvCxnSpPr>
        <p:spPr>
          <a:xfrm>
            <a:off x="4178467" y="4225113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1674342" y="2568550"/>
            <a:ext cx="1818197" cy="1466814"/>
            <a:chOff x="395271" y="1325764"/>
            <a:chExt cx="1818197" cy="1466814"/>
          </a:xfrm>
        </p:grpSpPr>
        <p:sp>
          <p:nvSpPr>
            <p:cNvPr id="48" name="Freeform 47"/>
            <p:cNvSpPr/>
            <p:nvPr/>
          </p:nvSpPr>
          <p:spPr>
            <a:xfrm>
              <a:off x="395271" y="1325764"/>
              <a:ext cx="1818197" cy="1466814"/>
            </a:xfrm>
            <a:custGeom>
              <a:avLst/>
              <a:gdLst>
                <a:gd name="connsiteX0" fmla="*/ 2057 w 1818197"/>
                <a:gd name="connsiteY0" fmla="*/ 622779 h 1466814"/>
                <a:gd name="connsiteX1" fmla="*/ 1734700 w 1818197"/>
                <a:gd name="connsiteY1" fmla="*/ 24065 h 1466814"/>
                <a:gd name="connsiteX2" fmla="*/ 1389986 w 1818197"/>
                <a:gd name="connsiteY2" fmla="*/ 1457350 h 1466814"/>
                <a:gd name="connsiteX3" fmla="*/ 2057 w 1818197"/>
                <a:gd name="connsiteY3" fmla="*/ 622779 h 146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8197" h="1466814">
                  <a:moveTo>
                    <a:pt x="2057" y="622779"/>
                  </a:moveTo>
                  <a:cubicBezTo>
                    <a:pt x="59509" y="383898"/>
                    <a:pt x="1503378" y="-115030"/>
                    <a:pt x="1734700" y="24065"/>
                  </a:cubicBezTo>
                  <a:cubicBezTo>
                    <a:pt x="1966022" y="163160"/>
                    <a:pt x="1672712" y="1359076"/>
                    <a:pt x="1389986" y="1457350"/>
                  </a:cubicBezTo>
                  <a:cubicBezTo>
                    <a:pt x="1107260" y="1555624"/>
                    <a:pt x="-55395" y="861660"/>
                    <a:pt x="2057" y="62277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tint val="50000"/>
                    <a:satMod val="300000"/>
                    <a:alpha val="59000"/>
                  </a:schemeClr>
                </a:gs>
                <a:gs pos="35000">
                  <a:schemeClr val="accent2">
                    <a:tint val="37000"/>
                    <a:satMod val="300000"/>
                    <a:alpha val="59000"/>
                  </a:schemeClr>
                </a:gs>
                <a:gs pos="100000">
                  <a:schemeClr val="accent2">
                    <a:tint val="15000"/>
                    <a:satMod val="350000"/>
                    <a:alpha val="59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533399" y="1865087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841501" y="1445986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1591128" y="2442029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52" name="Straight Connector 51"/>
            <p:cNvCxnSpPr>
              <a:stCxn id="51" idx="2"/>
              <a:endCxn id="49" idx="5"/>
            </p:cNvCxnSpPr>
            <p:nvPr/>
          </p:nvCxnSpPr>
          <p:spPr>
            <a:xfrm flipH="1" flipV="1">
              <a:off x="734716" y="2066404"/>
              <a:ext cx="856412" cy="493554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stCxn id="50" idx="2"/>
              <a:endCxn id="49" idx="7"/>
            </p:cNvCxnSpPr>
            <p:nvPr/>
          </p:nvCxnSpPr>
          <p:spPr>
            <a:xfrm flipH="1">
              <a:off x="734716" y="1563915"/>
              <a:ext cx="1106785" cy="335713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420118" y="4259946"/>
            <a:ext cx="1936313" cy="1150219"/>
            <a:chOff x="1574332" y="4414161"/>
            <a:chExt cx="1936313" cy="1150219"/>
          </a:xfrm>
        </p:grpSpPr>
        <p:sp>
          <p:nvSpPr>
            <p:cNvPr id="41" name="Freeform 40"/>
            <p:cNvSpPr/>
            <p:nvPr/>
          </p:nvSpPr>
          <p:spPr>
            <a:xfrm>
              <a:off x="1574332" y="4414161"/>
              <a:ext cx="1936313" cy="1150219"/>
            </a:xfrm>
            <a:custGeom>
              <a:avLst/>
              <a:gdLst>
                <a:gd name="connsiteX0" fmla="*/ 22566 w 2139503"/>
                <a:gd name="connsiteY0" fmla="*/ 1034706 h 1270919"/>
                <a:gd name="connsiteX1" fmla="*/ 1074851 w 2139503"/>
                <a:gd name="connsiteY1" fmla="*/ 563 h 1270919"/>
                <a:gd name="connsiteX2" fmla="*/ 2118066 w 2139503"/>
                <a:gd name="connsiteY2" fmla="*/ 1188920 h 1270919"/>
                <a:gd name="connsiteX3" fmla="*/ 22566 w 2139503"/>
                <a:gd name="connsiteY3" fmla="*/ 1034706 h 127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503" h="1270919">
                  <a:moveTo>
                    <a:pt x="22566" y="1034706"/>
                  </a:moveTo>
                  <a:cubicBezTo>
                    <a:pt x="-151303" y="836647"/>
                    <a:pt x="725601" y="-25139"/>
                    <a:pt x="1074851" y="563"/>
                  </a:cubicBezTo>
                  <a:cubicBezTo>
                    <a:pt x="1424101" y="26265"/>
                    <a:pt x="2285887" y="1013539"/>
                    <a:pt x="2118066" y="1188920"/>
                  </a:cubicBezTo>
                  <a:cubicBezTo>
                    <a:pt x="1950245" y="1364301"/>
                    <a:pt x="196435" y="1232765"/>
                    <a:pt x="22566" y="10347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tint val="50000"/>
                    <a:satMod val="300000"/>
                    <a:alpha val="72000"/>
                  </a:schemeClr>
                </a:gs>
                <a:gs pos="35000">
                  <a:schemeClr val="accent1">
                    <a:tint val="37000"/>
                    <a:satMod val="300000"/>
                    <a:alpha val="72000"/>
                  </a:schemeClr>
                </a:gs>
                <a:gs pos="100000">
                  <a:schemeClr val="accent1">
                    <a:tint val="15000"/>
                    <a:satMod val="350000"/>
                    <a:alpha val="72000"/>
                  </a:schemeClr>
                </a:gs>
              </a:gsLst>
              <a:lin ang="16200000" scaled="1"/>
              <a:tileRect/>
            </a:gradFill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2378527" y="4530272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3102427" y="5225144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1730827" y="5112656"/>
              <a:ext cx="235858" cy="235858"/>
            </a:xfrm>
            <a:prstGeom prst="ellips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45" name="Straight Connector 44"/>
            <p:cNvCxnSpPr>
              <a:stCxn id="44" idx="7"/>
              <a:endCxn id="42" idx="3"/>
            </p:cNvCxnSpPr>
            <p:nvPr/>
          </p:nvCxnSpPr>
          <p:spPr>
            <a:xfrm flipV="1">
              <a:off x="1932144" y="4731589"/>
              <a:ext cx="480924" cy="415608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6"/>
              <a:endCxn id="43" idx="2"/>
            </p:cNvCxnSpPr>
            <p:nvPr/>
          </p:nvCxnSpPr>
          <p:spPr>
            <a:xfrm>
              <a:off x="1966685" y="5230585"/>
              <a:ext cx="1135742" cy="112488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Oval 127"/>
          <p:cNvSpPr/>
          <p:nvPr/>
        </p:nvSpPr>
        <p:spPr>
          <a:xfrm>
            <a:off x="3976916" y="402590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5054602" y="37174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4728030" y="459014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43" name="Straight Connector 142"/>
          <p:cNvCxnSpPr/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H="1">
            <a:off x="3073331" y="2926444"/>
            <a:ext cx="166985" cy="79472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28" idx="3"/>
          </p:cNvCxnSpPr>
          <p:nvPr/>
        </p:nvCxnSpPr>
        <p:spPr>
          <a:xfrm flipH="1">
            <a:off x="3151344" y="4227220"/>
            <a:ext cx="860113" cy="880065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128" idx="2"/>
          </p:cNvCxnSpPr>
          <p:nvPr/>
        </p:nvCxnSpPr>
        <p:spPr>
          <a:xfrm flipH="1" flipV="1">
            <a:off x="3073331" y="3887946"/>
            <a:ext cx="903585" cy="25588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Left Arrow 38"/>
          <p:cNvSpPr/>
          <p:nvPr/>
        </p:nvSpPr>
        <p:spPr>
          <a:xfrm rot="2700000">
            <a:off x="1689628" y="5157467"/>
            <a:ext cx="896261" cy="611761"/>
          </a:xfrm>
          <a:prstGeom prst="leftArrow">
            <a:avLst/>
          </a:prstGeom>
          <a:solidFill>
            <a:srgbClr val="030028"/>
          </a:solidFill>
          <a:ln w="19050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</a:p>
        </p:txBody>
      </p:sp>
      <p:sp>
        <p:nvSpPr>
          <p:cNvPr id="40" name="Left Arrow 39"/>
          <p:cNvSpPr/>
          <p:nvPr/>
        </p:nvSpPr>
        <p:spPr>
          <a:xfrm rot="15022785">
            <a:off x="1237001" y="2382274"/>
            <a:ext cx="896261" cy="611761"/>
          </a:xfrm>
          <a:prstGeom prst="leftArrow">
            <a:avLst/>
          </a:prstGeom>
          <a:solidFill>
            <a:srgbClr val="030028"/>
          </a:solidFill>
          <a:ln w="19050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5898245" y="297542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6767288" y="25726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649359" y="35396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7463973" y="3116945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106423" y="42363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496634" y="42617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6598562" y="4800601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135" idx="7"/>
            <a:endCxn id="133" idx="3"/>
          </p:cNvCxnSpPr>
          <p:nvPr/>
        </p:nvCxnSpPr>
        <p:spPr>
          <a:xfrm flipV="1">
            <a:off x="6307740" y="3740990"/>
            <a:ext cx="376160" cy="5299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35" idx="6"/>
            <a:endCxn id="136" idx="2"/>
          </p:cNvCxnSpPr>
          <p:nvPr/>
        </p:nvCxnSpPr>
        <p:spPr>
          <a:xfrm>
            <a:off x="6342281" y="4354286"/>
            <a:ext cx="1154353" cy="2540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35" idx="5"/>
            <a:endCxn id="137" idx="1"/>
          </p:cNvCxnSpPr>
          <p:nvPr/>
        </p:nvCxnSpPr>
        <p:spPr>
          <a:xfrm>
            <a:off x="6307740" y="4437674"/>
            <a:ext cx="325363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>
            <a:stCxn id="133" idx="5"/>
            <a:endCxn id="136" idx="1"/>
          </p:cNvCxnSpPr>
          <p:nvPr/>
        </p:nvCxnSpPr>
        <p:spPr>
          <a:xfrm>
            <a:off x="6850676" y="3740990"/>
            <a:ext cx="680499" cy="5553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457200" y="260992"/>
            <a:ext cx="8229600" cy="1143000"/>
          </a:xfrm>
          <a:ln w="38100" cmpd="sng">
            <a:noFill/>
          </a:ln>
        </p:spPr>
        <p:txBody>
          <a:bodyPr/>
          <a:lstStyle/>
          <a:p>
            <a:r>
              <a:rPr lang="en-US" dirty="0" smtClean="0">
                <a:latin typeface="Gill Sans Light"/>
                <a:cs typeface="Gill Sans Light"/>
              </a:rPr>
              <a:t>What if </a:t>
            </a:r>
            <a:r>
              <a:rPr lang="en-US" dirty="0">
                <a:latin typeface="Gill Sans Light"/>
                <a:cs typeface="Gill Sans Light"/>
              </a:rPr>
              <a:t>a</a:t>
            </a:r>
            <a:r>
              <a:rPr lang="en-US" dirty="0" smtClean="0">
                <a:latin typeface="Gill Sans Light"/>
                <a:cs typeface="Gill Sans Light"/>
              </a:rPr>
              <a:t>ctive vertices are friends?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743530" y="1052736"/>
            <a:ext cx="6312374" cy="954107"/>
          </a:xfrm>
          <a:prstGeom prst="rect">
            <a:avLst/>
          </a:prstGeom>
          <a:solidFill>
            <a:srgbClr val="000000"/>
          </a:solidFill>
          <a:ln w="38100" cmpd="sng">
            <a:solidFill>
              <a:srgbClr val="FFFFF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u="sng" dirty="0" smtClean="0">
                <a:solidFill>
                  <a:prstClr val="white"/>
                </a:solidFill>
                <a:latin typeface="Gill Sans Light"/>
                <a:cs typeface="Gill Sans Light"/>
              </a:rPr>
              <a:t>Concurrency rule:</a:t>
            </a:r>
          </a:p>
          <a:p>
            <a:pPr algn="ctr"/>
            <a:r>
              <a:rPr lang="en-US" sz="2800" u="sng" dirty="0" smtClean="0">
                <a:solidFill>
                  <a:prstClr val="white"/>
                </a:solidFill>
                <a:latin typeface="Gill Sans Light"/>
                <a:cs typeface="Gill Sans Light"/>
              </a:rPr>
              <a:t>No</a:t>
            </a:r>
            <a:r>
              <a:rPr lang="en-US" sz="2800" dirty="0" smtClean="0">
                <a:solidFill>
                  <a:prstClr val="white"/>
                </a:solidFill>
                <a:latin typeface="Gill Sans Light"/>
                <a:cs typeface="Gill Sans Light"/>
              </a:rPr>
              <a:t> clusters between active friends</a:t>
            </a:r>
            <a:endParaRPr lang="en-US" sz="2800" dirty="0">
              <a:solidFill>
                <a:prstClr val="white"/>
              </a:solidFill>
              <a:latin typeface="Gill Sans Light"/>
              <a:cs typeface="Gill Sans Ligh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27584" y="2844930"/>
            <a:ext cx="8136904" cy="3216265"/>
          </a:xfrm>
          <a:prstGeom prst="rect">
            <a:avLst/>
          </a:prstGeom>
          <a:solidFill>
            <a:srgbClr val="0C1268">
              <a:alpha val="82000"/>
            </a:srgbClr>
          </a:solidFill>
          <a:ln w="38100" cmpd="sng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000" i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ClusterWild</a:t>
            </a:r>
            <a:r>
              <a:rPr lang="en-US" sz="30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!</a:t>
            </a:r>
          </a:p>
          <a:p>
            <a:pPr algn="ctr"/>
            <a:r>
              <a:rPr lang="en-US" sz="25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Why Break Rules?</a:t>
            </a:r>
          </a:p>
          <a:p>
            <a:pPr algn="ctr"/>
            <a:endParaRPr lang="en-US" sz="25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Because, cores will not need to coordinate</a:t>
            </a:r>
          </a:p>
          <a:p>
            <a:pPr marL="342900" indent="-342900" algn="ctr">
              <a:buFont typeface="Symbol" charset="0"/>
              <a:buChar char=""/>
            </a:pPr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Faster parallel algorithm</a:t>
            </a:r>
          </a:p>
          <a:p>
            <a:pPr algn="ctr"/>
            <a:endParaRPr lang="en-US" sz="25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Q: how bad is it to break rules?</a:t>
            </a:r>
          </a:p>
          <a:p>
            <a:pPr marL="342900" indent="-342900" algn="ctr">
              <a:buFont typeface="Symbol" charset="0"/>
              <a:buChar char=""/>
            </a:pPr>
            <a:endParaRPr lang="en-US" sz="23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053952" y="2165552"/>
            <a:ext cx="7632848" cy="523220"/>
          </a:xfrm>
          <a:prstGeom prst="rect">
            <a:avLst/>
          </a:prstGeom>
          <a:solidFill>
            <a:schemeClr val="tx1">
              <a:lumMod val="75000"/>
              <a:lumOff val="25000"/>
              <a:alpha val="96000"/>
            </a:schemeClr>
          </a:solidFill>
          <a:ln w="38100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Two Novel Algorithms [NIPS2015]:</a:t>
            </a:r>
          </a:p>
        </p:txBody>
      </p:sp>
    </p:spTree>
    <p:extLst>
      <p:ext uri="{BB962C8B-B14F-4D97-AF65-F5344CB8AC3E}">
        <p14:creationId xmlns:p14="http://schemas.microsoft.com/office/powerpoint/2010/main" val="295321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674342" y="2568550"/>
            <a:ext cx="1818197" cy="1466814"/>
            <a:chOff x="395271" y="1325764"/>
            <a:chExt cx="1818197" cy="1466814"/>
          </a:xfrm>
        </p:grpSpPr>
        <p:sp>
          <p:nvSpPr>
            <p:cNvPr id="48" name="Freeform 47"/>
            <p:cNvSpPr/>
            <p:nvPr/>
          </p:nvSpPr>
          <p:spPr>
            <a:xfrm>
              <a:off x="395271" y="1325764"/>
              <a:ext cx="1818197" cy="1466814"/>
            </a:xfrm>
            <a:custGeom>
              <a:avLst/>
              <a:gdLst>
                <a:gd name="connsiteX0" fmla="*/ 2057 w 1818197"/>
                <a:gd name="connsiteY0" fmla="*/ 622779 h 1466814"/>
                <a:gd name="connsiteX1" fmla="*/ 1734700 w 1818197"/>
                <a:gd name="connsiteY1" fmla="*/ 24065 h 1466814"/>
                <a:gd name="connsiteX2" fmla="*/ 1389986 w 1818197"/>
                <a:gd name="connsiteY2" fmla="*/ 1457350 h 1466814"/>
                <a:gd name="connsiteX3" fmla="*/ 2057 w 1818197"/>
                <a:gd name="connsiteY3" fmla="*/ 622779 h 146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8197" h="1466814">
                  <a:moveTo>
                    <a:pt x="2057" y="622779"/>
                  </a:moveTo>
                  <a:cubicBezTo>
                    <a:pt x="59509" y="383898"/>
                    <a:pt x="1503378" y="-115030"/>
                    <a:pt x="1734700" y="24065"/>
                  </a:cubicBezTo>
                  <a:cubicBezTo>
                    <a:pt x="1966022" y="163160"/>
                    <a:pt x="1672712" y="1359076"/>
                    <a:pt x="1389986" y="1457350"/>
                  </a:cubicBezTo>
                  <a:cubicBezTo>
                    <a:pt x="1107260" y="1555624"/>
                    <a:pt x="-55395" y="861660"/>
                    <a:pt x="2057" y="62277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tint val="50000"/>
                    <a:satMod val="300000"/>
                    <a:alpha val="73000"/>
                  </a:schemeClr>
                </a:gs>
                <a:gs pos="35000">
                  <a:schemeClr val="accent2">
                    <a:tint val="37000"/>
                    <a:satMod val="300000"/>
                    <a:alpha val="73000"/>
                  </a:schemeClr>
                </a:gs>
                <a:gs pos="100000">
                  <a:schemeClr val="accent2">
                    <a:tint val="15000"/>
                    <a:satMod val="350000"/>
                    <a:alpha val="73000"/>
                  </a:schemeClr>
                </a:gs>
              </a:gsLst>
              <a:lin ang="16200000" scaled="1"/>
              <a:tileRect/>
            </a:gradFill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533399" y="1865087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841501" y="1445986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1591128" y="2442029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52" name="Straight Connector 51"/>
            <p:cNvCxnSpPr>
              <a:stCxn id="51" idx="2"/>
              <a:endCxn id="49" idx="5"/>
            </p:cNvCxnSpPr>
            <p:nvPr/>
          </p:nvCxnSpPr>
          <p:spPr>
            <a:xfrm flipH="1" flipV="1">
              <a:off x="734716" y="2066404"/>
              <a:ext cx="856412" cy="493554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stCxn id="50" idx="2"/>
              <a:endCxn id="49" idx="7"/>
            </p:cNvCxnSpPr>
            <p:nvPr/>
          </p:nvCxnSpPr>
          <p:spPr>
            <a:xfrm flipH="1">
              <a:off x="734716" y="1563915"/>
              <a:ext cx="1106785" cy="33571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420118" y="4259946"/>
            <a:ext cx="1936313" cy="1150219"/>
            <a:chOff x="1574332" y="4414161"/>
            <a:chExt cx="1936313" cy="1150219"/>
          </a:xfrm>
        </p:grpSpPr>
        <p:sp>
          <p:nvSpPr>
            <p:cNvPr id="41" name="Freeform 40"/>
            <p:cNvSpPr/>
            <p:nvPr/>
          </p:nvSpPr>
          <p:spPr>
            <a:xfrm>
              <a:off x="1574332" y="4414161"/>
              <a:ext cx="1936313" cy="1150219"/>
            </a:xfrm>
            <a:custGeom>
              <a:avLst/>
              <a:gdLst>
                <a:gd name="connsiteX0" fmla="*/ 22566 w 2139503"/>
                <a:gd name="connsiteY0" fmla="*/ 1034706 h 1270919"/>
                <a:gd name="connsiteX1" fmla="*/ 1074851 w 2139503"/>
                <a:gd name="connsiteY1" fmla="*/ 563 h 1270919"/>
                <a:gd name="connsiteX2" fmla="*/ 2118066 w 2139503"/>
                <a:gd name="connsiteY2" fmla="*/ 1188920 h 1270919"/>
                <a:gd name="connsiteX3" fmla="*/ 22566 w 2139503"/>
                <a:gd name="connsiteY3" fmla="*/ 1034706 h 127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503" h="1270919">
                  <a:moveTo>
                    <a:pt x="22566" y="1034706"/>
                  </a:moveTo>
                  <a:cubicBezTo>
                    <a:pt x="-151303" y="836647"/>
                    <a:pt x="725601" y="-25139"/>
                    <a:pt x="1074851" y="563"/>
                  </a:cubicBezTo>
                  <a:cubicBezTo>
                    <a:pt x="1424101" y="26265"/>
                    <a:pt x="2285887" y="1013539"/>
                    <a:pt x="2118066" y="1188920"/>
                  </a:cubicBezTo>
                  <a:cubicBezTo>
                    <a:pt x="1950245" y="1364301"/>
                    <a:pt x="196435" y="1232765"/>
                    <a:pt x="22566" y="10347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tint val="50000"/>
                    <a:satMod val="300000"/>
                    <a:alpha val="70000"/>
                  </a:schemeClr>
                </a:gs>
                <a:gs pos="35000">
                  <a:schemeClr val="accent1">
                    <a:tint val="37000"/>
                    <a:satMod val="300000"/>
                    <a:alpha val="70000"/>
                  </a:schemeClr>
                </a:gs>
                <a:gs pos="100000">
                  <a:schemeClr val="accent1">
                    <a:tint val="15000"/>
                    <a:satMod val="350000"/>
                    <a:alpha val="70000"/>
                  </a:schemeClr>
                </a:gs>
              </a:gsLst>
              <a:lin ang="16200000" scaled="1"/>
              <a:tileRect/>
            </a:gra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2378527" y="4530272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3102427" y="5225144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1730827" y="5112656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45" name="Straight Connector 44"/>
            <p:cNvCxnSpPr>
              <a:stCxn id="44" idx="7"/>
              <a:endCxn id="42" idx="3"/>
            </p:cNvCxnSpPr>
            <p:nvPr/>
          </p:nvCxnSpPr>
          <p:spPr>
            <a:xfrm flipV="1">
              <a:off x="1932144" y="4731589"/>
              <a:ext cx="480924" cy="415608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6"/>
              <a:endCxn id="43" idx="2"/>
            </p:cNvCxnSpPr>
            <p:nvPr/>
          </p:nvCxnSpPr>
          <p:spPr>
            <a:xfrm>
              <a:off x="1966685" y="5230585"/>
              <a:ext cx="1135742" cy="112488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Oval 127"/>
          <p:cNvSpPr/>
          <p:nvPr/>
        </p:nvSpPr>
        <p:spPr>
          <a:xfrm>
            <a:off x="3976916" y="4025903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5054602" y="3717473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4728030" y="459014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5898245" y="2975429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6767288" y="257265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649359" y="3539673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7463973" y="3116945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106423" y="423635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496634" y="426175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6598562" y="4800601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578427" y="4377872"/>
            <a:ext cx="1607458" cy="930730"/>
            <a:chOff x="1578427" y="4377872"/>
            <a:chExt cx="1607458" cy="930730"/>
          </a:xfrm>
        </p:grpSpPr>
        <p:sp>
          <p:nvSpPr>
            <p:cNvPr id="122" name="Oval 121"/>
            <p:cNvSpPr/>
            <p:nvPr/>
          </p:nvSpPr>
          <p:spPr>
            <a:xfrm>
              <a:off x="2226127" y="4377872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123" name="Oval 122"/>
            <p:cNvSpPr/>
            <p:nvPr/>
          </p:nvSpPr>
          <p:spPr>
            <a:xfrm>
              <a:off x="2950027" y="5072744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124" name="Oval 123"/>
            <p:cNvSpPr/>
            <p:nvPr/>
          </p:nvSpPr>
          <p:spPr>
            <a:xfrm>
              <a:off x="1578427" y="4960256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139" name="Straight Connector 138"/>
            <p:cNvCxnSpPr>
              <a:stCxn id="124" idx="7"/>
              <a:endCxn id="122" idx="3"/>
            </p:cNvCxnSpPr>
            <p:nvPr/>
          </p:nvCxnSpPr>
          <p:spPr>
            <a:xfrm flipV="1">
              <a:off x="1779744" y="4579189"/>
              <a:ext cx="480924" cy="415608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>
              <a:stCxn id="124" idx="6"/>
              <a:endCxn id="123" idx="2"/>
            </p:cNvCxnSpPr>
            <p:nvPr/>
          </p:nvCxnSpPr>
          <p:spPr>
            <a:xfrm>
              <a:off x="1814285" y="5078185"/>
              <a:ext cx="1135742" cy="112488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>
            <a:stCxn id="123" idx="1"/>
            <a:endCxn id="122" idx="5"/>
          </p:cNvCxnSpPr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1814285" y="2690586"/>
            <a:ext cx="1543960" cy="1231901"/>
            <a:chOff x="1814285" y="2690586"/>
            <a:chExt cx="1543960" cy="1231901"/>
          </a:xfrm>
        </p:grpSpPr>
        <p:sp>
          <p:nvSpPr>
            <p:cNvPr id="125" name="Oval 124"/>
            <p:cNvSpPr/>
            <p:nvPr/>
          </p:nvSpPr>
          <p:spPr>
            <a:xfrm>
              <a:off x="1814285" y="3109687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126" name="Oval 125"/>
            <p:cNvSpPr/>
            <p:nvPr/>
          </p:nvSpPr>
          <p:spPr>
            <a:xfrm>
              <a:off x="3122387" y="2690586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127" name="Oval 126"/>
            <p:cNvSpPr/>
            <p:nvPr/>
          </p:nvSpPr>
          <p:spPr>
            <a:xfrm>
              <a:off x="2872014" y="3686629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146" name="Straight Connector 145"/>
            <p:cNvCxnSpPr>
              <a:stCxn id="127" idx="2"/>
              <a:endCxn id="125" idx="5"/>
            </p:cNvCxnSpPr>
            <p:nvPr/>
          </p:nvCxnSpPr>
          <p:spPr>
            <a:xfrm flipH="1" flipV="1">
              <a:off x="2015602" y="3311004"/>
              <a:ext cx="856412" cy="493554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>
              <a:stCxn id="126" idx="2"/>
              <a:endCxn id="125" idx="7"/>
            </p:cNvCxnSpPr>
            <p:nvPr/>
          </p:nvCxnSpPr>
          <p:spPr>
            <a:xfrm flipH="1">
              <a:off x="2015602" y="2808515"/>
              <a:ext cx="1106785" cy="33571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52" name="Straight Connector 151"/>
          <p:cNvCxnSpPr>
            <a:stCxn id="126" idx="4"/>
            <a:endCxn id="127" idx="7"/>
          </p:cNvCxnSpPr>
          <p:nvPr/>
        </p:nvCxnSpPr>
        <p:spPr>
          <a:xfrm flipH="1">
            <a:off x="3073331" y="2926444"/>
            <a:ext cx="166985" cy="79472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28" idx="3"/>
            <a:endCxn id="123" idx="7"/>
          </p:cNvCxnSpPr>
          <p:nvPr/>
        </p:nvCxnSpPr>
        <p:spPr>
          <a:xfrm flipH="1">
            <a:off x="3151344" y="4227220"/>
            <a:ext cx="860113" cy="880065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128" idx="2"/>
            <a:endCxn id="127" idx="5"/>
          </p:cNvCxnSpPr>
          <p:nvPr/>
        </p:nvCxnSpPr>
        <p:spPr>
          <a:xfrm flipH="1" flipV="1">
            <a:off x="3073331" y="3887946"/>
            <a:ext cx="903585" cy="25588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128" idx="6"/>
            <a:endCxn id="129" idx="2"/>
          </p:cNvCxnSpPr>
          <p:nvPr/>
        </p:nvCxnSpPr>
        <p:spPr>
          <a:xfrm flipV="1">
            <a:off x="4212774" y="3835402"/>
            <a:ext cx="841828" cy="30843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128" idx="5"/>
            <a:endCxn id="130" idx="1"/>
          </p:cNvCxnSpPr>
          <p:nvPr/>
        </p:nvCxnSpPr>
        <p:spPr>
          <a:xfrm>
            <a:off x="4178233" y="4227220"/>
            <a:ext cx="584338" cy="39746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135" idx="7"/>
            <a:endCxn id="133" idx="3"/>
          </p:cNvCxnSpPr>
          <p:nvPr/>
        </p:nvCxnSpPr>
        <p:spPr>
          <a:xfrm flipV="1">
            <a:off x="6307740" y="3740990"/>
            <a:ext cx="376160" cy="52990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35" idx="6"/>
            <a:endCxn id="136" idx="2"/>
          </p:cNvCxnSpPr>
          <p:nvPr/>
        </p:nvCxnSpPr>
        <p:spPr>
          <a:xfrm>
            <a:off x="6342281" y="4354286"/>
            <a:ext cx="1154353" cy="2540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35" idx="5"/>
            <a:endCxn id="137" idx="1"/>
          </p:cNvCxnSpPr>
          <p:nvPr/>
        </p:nvCxnSpPr>
        <p:spPr>
          <a:xfrm>
            <a:off x="6307740" y="4437674"/>
            <a:ext cx="325363" cy="39746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>
            <a:stCxn id="133" idx="5"/>
            <a:endCxn id="136" idx="1"/>
          </p:cNvCxnSpPr>
          <p:nvPr/>
        </p:nvCxnSpPr>
        <p:spPr>
          <a:xfrm>
            <a:off x="6850676" y="3740990"/>
            <a:ext cx="680499" cy="55530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Left Arrow 38"/>
          <p:cNvSpPr/>
          <p:nvPr/>
        </p:nvSpPr>
        <p:spPr>
          <a:xfrm rot="2700000">
            <a:off x="1681605" y="5158517"/>
            <a:ext cx="896261" cy="611761"/>
          </a:xfrm>
          <a:prstGeom prst="leftArrow">
            <a:avLst/>
          </a:prstGeom>
          <a:solidFill>
            <a:srgbClr val="030028"/>
          </a:solidFill>
          <a:ln w="28575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</a:p>
        </p:txBody>
      </p:sp>
      <p:sp>
        <p:nvSpPr>
          <p:cNvPr id="40" name="Left Arrow 39"/>
          <p:cNvSpPr/>
          <p:nvPr/>
        </p:nvSpPr>
        <p:spPr>
          <a:xfrm rot="15074886">
            <a:off x="1313900" y="2384420"/>
            <a:ext cx="896261" cy="611761"/>
          </a:xfrm>
          <a:prstGeom prst="leftArrow">
            <a:avLst/>
          </a:prstGeom>
          <a:solidFill>
            <a:srgbClr val="030028"/>
          </a:solidFill>
          <a:ln w="28575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Gill Sans Light"/>
                <a:cs typeface="Gill Sans Light"/>
              </a:rPr>
              <a:t>a</a:t>
            </a:r>
            <a:r>
              <a:rPr lang="en-US" sz="1600" dirty="0" smtClean="0">
                <a:latin typeface="Gill Sans Light"/>
                <a:cs typeface="Gill Sans Light"/>
              </a:rPr>
              <a:t>ctive </a:t>
            </a: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457200" y="-27384"/>
            <a:ext cx="8435280" cy="1143000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>
                <a:latin typeface="Gill Sans Light"/>
                <a:cs typeface="Gill Sans Light"/>
              </a:rPr>
              <a:t>ClusterWild</a:t>
            </a:r>
            <a:r>
              <a:rPr lang="en-US" dirty="0" smtClean="0">
                <a:latin typeface="Gill Sans Light"/>
                <a:cs typeface="Gill Sans Light"/>
              </a:rPr>
              <a:t>!:</a:t>
            </a:r>
            <a:br>
              <a:rPr lang="en-US" dirty="0" smtClean="0">
                <a:latin typeface="Gill Sans Light"/>
                <a:cs typeface="Gill Sans Light"/>
              </a:rPr>
            </a:br>
            <a:r>
              <a:rPr lang="en-US" sz="3500" dirty="0" smtClean="0">
                <a:latin typeface="Gill Sans Light"/>
                <a:cs typeface="Gill Sans Light"/>
              </a:rPr>
              <a:t>An </a:t>
            </a:r>
            <a:r>
              <a:rPr lang="en-US" sz="3500" b="1" dirty="0" smtClean="0">
                <a:latin typeface="Gill Sans Light"/>
                <a:cs typeface="Gill Sans Light"/>
              </a:rPr>
              <a:t>Asynchronous,</a:t>
            </a:r>
            <a:r>
              <a:rPr lang="en-US" sz="3500" dirty="0" smtClean="0">
                <a:latin typeface="Gill Sans Light"/>
                <a:cs typeface="Gill Sans Light"/>
              </a:rPr>
              <a:t> </a:t>
            </a:r>
            <a:r>
              <a:rPr lang="en-US" sz="3500" b="1" dirty="0" smtClean="0">
                <a:latin typeface="Gill Sans Light"/>
                <a:cs typeface="Gill Sans Light"/>
              </a:rPr>
              <a:t>Coordination-free</a:t>
            </a:r>
            <a:r>
              <a:rPr lang="en-US" sz="3500" dirty="0" smtClean="0">
                <a:latin typeface="Gill Sans Light"/>
                <a:cs typeface="Gill Sans Light"/>
              </a:rPr>
              <a:t> Approach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83437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67"/>
          <p:cNvSpPr/>
          <p:nvPr/>
        </p:nvSpPr>
        <p:spPr>
          <a:xfrm rot="20977664">
            <a:off x="4173096" y="4351917"/>
            <a:ext cx="1184954" cy="726557"/>
          </a:xfrm>
          <a:custGeom>
            <a:avLst/>
            <a:gdLst>
              <a:gd name="connsiteX0" fmla="*/ 3140 w 1535820"/>
              <a:gd name="connsiteY0" fmla="*/ 506735 h 1302452"/>
              <a:gd name="connsiteX1" fmla="*/ 1481783 w 1535820"/>
              <a:gd name="connsiteY1" fmla="*/ 25950 h 1302452"/>
              <a:gd name="connsiteX2" fmla="*/ 1100783 w 1535820"/>
              <a:gd name="connsiteY2" fmla="*/ 1295950 h 1302452"/>
              <a:gd name="connsiteX3" fmla="*/ 3140 w 1535820"/>
              <a:gd name="connsiteY3" fmla="*/ 506735 h 1302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5820" h="1302452">
                <a:moveTo>
                  <a:pt x="3140" y="506735"/>
                </a:moveTo>
                <a:cubicBezTo>
                  <a:pt x="66640" y="295068"/>
                  <a:pt x="1298843" y="-105586"/>
                  <a:pt x="1481783" y="25950"/>
                </a:cubicBezTo>
                <a:cubicBezTo>
                  <a:pt x="1664723" y="157486"/>
                  <a:pt x="1344200" y="1217331"/>
                  <a:pt x="1100783" y="1295950"/>
                </a:cubicBezTo>
                <a:cubicBezTo>
                  <a:pt x="857366" y="1374569"/>
                  <a:pt x="-60360" y="718402"/>
                  <a:pt x="3140" y="50673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tint val="50000"/>
                  <a:satMod val="300000"/>
                  <a:alpha val="72000"/>
                </a:schemeClr>
              </a:gs>
              <a:gs pos="35000">
                <a:schemeClr val="accent6">
                  <a:tint val="37000"/>
                  <a:satMod val="300000"/>
                  <a:alpha val="72000"/>
                </a:schemeClr>
              </a:gs>
              <a:gs pos="100000">
                <a:schemeClr val="accent6">
                  <a:tint val="15000"/>
                  <a:satMod val="350000"/>
                  <a:alpha val="72000"/>
                </a:schemeClr>
              </a:gs>
            </a:gsLst>
            <a:lin ang="16200000" scaled="1"/>
            <a:tileRect/>
          </a:gradFill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4543209" y="4406684"/>
            <a:ext cx="586298" cy="58629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4734013" y="4599284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59" name="Freeform 58"/>
          <p:cNvSpPr/>
          <p:nvPr/>
        </p:nvSpPr>
        <p:spPr>
          <a:xfrm rot="20508996">
            <a:off x="3891207" y="3627729"/>
            <a:ext cx="1610859" cy="726557"/>
          </a:xfrm>
          <a:custGeom>
            <a:avLst/>
            <a:gdLst>
              <a:gd name="connsiteX0" fmla="*/ 3140 w 1535820"/>
              <a:gd name="connsiteY0" fmla="*/ 506735 h 1302452"/>
              <a:gd name="connsiteX1" fmla="*/ 1481783 w 1535820"/>
              <a:gd name="connsiteY1" fmla="*/ 25950 h 1302452"/>
              <a:gd name="connsiteX2" fmla="*/ 1100783 w 1535820"/>
              <a:gd name="connsiteY2" fmla="*/ 1295950 h 1302452"/>
              <a:gd name="connsiteX3" fmla="*/ 3140 w 1535820"/>
              <a:gd name="connsiteY3" fmla="*/ 506735 h 1302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5820" h="1302452">
                <a:moveTo>
                  <a:pt x="3140" y="506735"/>
                </a:moveTo>
                <a:cubicBezTo>
                  <a:pt x="66640" y="295068"/>
                  <a:pt x="1298843" y="-105586"/>
                  <a:pt x="1481783" y="25950"/>
                </a:cubicBezTo>
                <a:cubicBezTo>
                  <a:pt x="1664723" y="157486"/>
                  <a:pt x="1344200" y="1217331"/>
                  <a:pt x="1100783" y="1295950"/>
                </a:cubicBezTo>
                <a:cubicBezTo>
                  <a:pt x="857366" y="1374569"/>
                  <a:pt x="-60360" y="718402"/>
                  <a:pt x="3140" y="50673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tint val="50000"/>
                  <a:satMod val="300000"/>
                  <a:alpha val="72000"/>
                </a:schemeClr>
              </a:gs>
              <a:gs pos="35000">
                <a:schemeClr val="accent6">
                  <a:tint val="37000"/>
                  <a:satMod val="300000"/>
                  <a:alpha val="72000"/>
                </a:schemeClr>
              </a:gs>
              <a:gs pos="100000">
                <a:schemeClr val="accent6">
                  <a:tint val="15000"/>
                  <a:satMod val="350000"/>
                  <a:alpha val="72000"/>
                </a:schemeClr>
              </a:gs>
            </a:gsLst>
            <a:lin ang="16200000" scaled="1"/>
            <a:tileRect/>
          </a:gradFill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3804511" y="3850671"/>
            <a:ext cx="586298" cy="58629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3977150" y="4023796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054836" y="3715366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4728264" y="4588040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63" name="Straight Connector 62"/>
          <p:cNvCxnSpPr>
            <a:stCxn id="60" idx="6"/>
            <a:endCxn id="61" idx="2"/>
          </p:cNvCxnSpPr>
          <p:nvPr/>
        </p:nvCxnSpPr>
        <p:spPr>
          <a:xfrm flipV="1">
            <a:off x="4213008" y="3833295"/>
            <a:ext cx="841828" cy="30843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60" idx="5"/>
            <a:endCxn id="62" idx="1"/>
          </p:cNvCxnSpPr>
          <p:nvPr/>
        </p:nvCxnSpPr>
        <p:spPr>
          <a:xfrm>
            <a:off x="4178467" y="4225113"/>
            <a:ext cx="584338" cy="39746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1674342" y="2568550"/>
            <a:ext cx="1818197" cy="1466814"/>
            <a:chOff x="395271" y="1325764"/>
            <a:chExt cx="1818197" cy="1466814"/>
          </a:xfrm>
        </p:grpSpPr>
        <p:sp>
          <p:nvSpPr>
            <p:cNvPr id="48" name="Freeform 47"/>
            <p:cNvSpPr/>
            <p:nvPr/>
          </p:nvSpPr>
          <p:spPr>
            <a:xfrm>
              <a:off x="395271" y="1325764"/>
              <a:ext cx="1818197" cy="1466814"/>
            </a:xfrm>
            <a:custGeom>
              <a:avLst/>
              <a:gdLst>
                <a:gd name="connsiteX0" fmla="*/ 2057 w 1818197"/>
                <a:gd name="connsiteY0" fmla="*/ 622779 h 1466814"/>
                <a:gd name="connsiteX1" fmla="*/ 1734700 w 1818197"/>
                <a:gd name="connsiteY1" fmla="*/ 24065 h 1466814"/>
                <a:gd name="connsiteX2" fmla="*/ 1389986 w 1818197"/>
                <a:gd name="connsiteY2" fmla="*/ 1457350 h 1466814"/>
                <a:gd name="connsiteX3" fmla="*/ 2057 w 1818197"/>
                <a:gd name="connsiteY3" fmla="*/ 622779 h 146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8197" h="1466814">
                  <a:moveTo>
                    <a:pt x="2057" y="622779"/>
                  </a:moveTo>
                  <a:cubicBezTo>
                    <a:pt x="59509" y="383898"/>
                    <a:pt x="1503378" y="-115030"/>
                    <a:pt x="1734700" y="24065"/>
                  </a:cubicBezTo>
                  <a:cubicBezTo>
                    <a:pt x="1966022" y="163160"/>
                    <a:pt x="1672712" y="1359076"/>
                    <a:pt x="1389986" y="1457350"/>
                  </a:cubicBezTo>
                  <a:cubicBezTo>
                    <a:pt x="1107260" y="1555624"/>
                    <a:pt x="-55395" y="861660"/>
                    <a:pt x="2057" y="62277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tint val="50000"/>
                    <a:satMod val="300000"/>
                    <a:alpha val="59000"/>
                  </a:schemeClr>
                </a:gs>
                <a:gs pos="35000">
                  <a:schemeClr val="accent2">
                    <a:tint val="37000"/>
                    <a:satMod val="300000"/>
                    <a:alpha val="59000"/>
                  </a:schemeClr>
                </a:gs>
                <a:gs pos="100000">
                  <a:schemeClr val="accent2">
                    <a:tint val="15000"/>
                    <a:satMod val="350000"/>
                    <a:alpha val="59000"/>
                  </a:schemeClr>
                </a:gs>
              </a:gsLst>
              <a:lin ang="16200000" scaled="1"/>
              <a:tileRect/>
            </a:gradFill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533399" y="1865087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841501" y="1445986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1591128" y="2442029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52" name="Straight Connector 51"/>
            <p:cNvCxnSpPr>
              <a:stCxn id="51" idx="2"/>
              <a:endCxn id="49" idx="5"/>
            </p:cNvCxnSpPr>
            <p:nvPr/>
          </p:nvCxnSpPr>
          <p:spPr>
            <a:xfrm flipH="1" flipV="1">
              <a:off x="734716" y="2066404"/>
              <a:ext cx="856412" cy="493554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stCxn id="50" idx="2"/>
              <a:endCxn id="49" idx="7"/>
            </p:cNvCxnSpPr>
            <p:nvPr/>
          </p:nvCxnSpPr>
          <p:spPr>
            <a:xfrm flipH="1">
              <a:off x="734716" y="1563915"/>
              <a:ext cx="1106785" cy="33571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420118" y="4259946"/>
            <a:ext cx="1936313" cy="1150219"/>
            <a:chOff x="1574332" y="4414161"/>
            <a:chExt cx="1936313" cy="1150219"/>
          </a:xfrm>
        </p:grpSpPr>
        <p:sp>
          <p:nvSpPr>
            <p:cNvPr id="41" name="Freeform 40"/>
            <p:cNvSpPr/>
            <p:nvPr/>
          </p:nvSpPr>
          <p:spPr>
            <a:xfrm>
              <a:off x="1574332" y="4414161"/>
              <a:ext cx="1936313" cy="1150219"/>
            </a:xfrm>
            <a:custGeom>
              <a:avLst/>
              <a:gdLst>
                <a:gd name="connsiteX0" fmla="*/ 22566 w 2139503"/>
                <a:gd name="connsiteY0" fmla="*/ 1034706 h 1270919"/>
                <a:gd name="connsiteX1" fmla="*/ 1074851 w 2139503"/>
                <a:gd name="connsiteY1" fmla="*/ 563 h 1270919"/>
                <a:gd name="connsiteX2" fmla="*/ 2118066 w 2139503"/>
                <a:gd name="connsiteY2" fmla="*/ 1188920 h 1270919"/>
                <a:gd name="connsiteX3" fmla="*/ 22566 w 2139503"/>
                <a:gd name="connsiteY3" fmla="*/ 1034706 h 127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503" h="1270919">
                  <a:moveTo>
                    <a:pt x="22566" y="1034706"/>
                  </a:moveTo>
                  <a:cubicBezTo>
                    <a:pt x="-151303" y="836647"/>
                    <a:pt x="725601" y="-25139"/>
                    <a:pt x="1074851" y="563"/>
                  </a:cubicBezTo>
                  <a:cubicBezTo>
                    <a:pt x="1424101" y="26265"/>
                    <a:pt x="2285887" y="1013539"/>
                    <a:pt x="2118066" y="1188920"/>
                  </a:cubicBezTo>
                  <a:cubicBezTo>
                    <a:pt x="1950245" y="1364301"/>
                    <a:pt x="196435" y="1232765"/>
                    <a:pt x="22566" y="10347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tint val="50000"/>
                    <a:satMod val="300000"/>
                    <a:alpha val="72000"/>
                  </a:schemeClr>
                </a:gs>
                <a:gs pos="35000">
                  <a:schemeClr val="accent1">
                    <a:tint val="37000"/>
                    <a:satMod val="300000"/>
                    <a:alpha val="72000"/>
                  </a:schemeClr>
                </a:gs>
                <a:gs pos="100000">
                  <a:schemeClr val="accent1">
                    <a:tint val="15000"/>
                    <a:satMod val="350000"/>
                    <a:alpha val="72000"/>
                  </a:schemeClr>
                </a:gs>
              </a:gsLst>
              <a:lin ang="16200000" scaled="1"/>
              <a:tileRect/>
            </a:gra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2378527" y="4530272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3102427" y="5225144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1730827" y="5112656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45" name="Straight Connector 44"/>
            <p:cNvCxnSpPr>
              <a:stCxn id="44" idx="7"/>
              <a:endCxn id="42" idx="3"/>
            </p:cNvCxnSpPr>
            <p:nvPr/>
          </p:nvCxnSpPr>
          <p:spPr>
            <a:xfrm flipV="1">
              <a:off x="1932144" y="4731589"/>
              <a:ext cx="480924" cy="415608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6"/>
              <a:endCxn id="43" idx="2"/>
            </p:cNvCxnSpPr>
            <p:nvPr/>
          </p:nvCxnSpPr>
          <p:spPr>
            <a:xfrm>
              <a:off x="1966685" y="5230585"/>
              <a:ext cx="1135742" cy="112488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Oval 127"/>
          <p:cNvSpPr/>
          <p:nvPr/>
        </p:nvSpPr>
        <p:spPr>
          <a:xfrm>
            <a:off x="3976916" y="4025903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5054602" y="3717473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4728030" y="4581128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43" name="Straight Connector 142"/>
          <p:cNvCxnSpPr/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H="1">
            <a:off x="3073331" y="2926444"/>
            <a:ext cx="166985" cy="79472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28" idx="3"/>
          </p:cNvCxnSpPr>
          <p:nvPr/>
        </p:nvCxnSpPr>
        <p:spPr>
          <a:xfrm flipH="1">
            <a:off x="3151344" y="4227220"/>
            <a:ext cx="860113" cy="880065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128" idx="2"/>
          </p:cNvCxnSpPr>
          <p:nvPr/>
        </p:nvCxnSpPr>
        <p:spPr>
          <a:xfrm flipH="1" flipV="1">
            <a:off x="3073331" y="3887946"/>
            <a:ext cx="903585" cy="25588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128" idx="6"/>
            <a:endCxn id="129" idx="2"/>
          </p:cNvCxnSpPr>
          <p:nvPr/>
        </p:nvCxnSpPr>
        <p:spPr>
          <a:xfrm flipV="1">
            <a:off x="4212774" y="3835402"/>
            <a:ext cx="841828" cy="30843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128" idx="5"/>
            <a:endCxn id="130" idx="1"/>
          </p:cNvCxnSpPr>
          <p:nvPr/>
        </p:nvCxnSpPr>
        <p:spPr>
          <a:xfrm>
            <a:off x="4178233" y="4227220"/>
            <a:ext cx="584338" cy="388449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Left Arrow 38"/>
          <p:cNvSpPr/>
          <p:nvPr/>
        </p:nvSpPr>
        <p:spPr>
          <a:xfrm rot="2700000">
            <a:off x="1689628" y="5157467"/>
            <a:ext cx="896261" cy="611761"/>
          </a:xfrm>
          <a:prstGeom prst="leftArrow">
            <a:avLst/>
          </a:prstGeom>
          <a:solidFill>
            <a:srgbClr val="030028"/>
          </a:solidFill>
          <a:ln w="28575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</a:p>
        </p:txBody>
      </p:sp>
      <p:sp>
        <p:nvSpPr>
          <p:cNvPr id="40" name="Left Arrow 39"/>
          <p:cNvSpPr/>
          <p:nvPr/>
        </p:nvSpPr>
        <p:spPr>
          <a:xfrm rot="15858499">
            <a:off x="1418295" y="2287705"/>
            <a:ext cx="896261" cy="611761"/>
          </a:xfrm>
          <a:prstGeom prst="leftArrow">
            <a:avLst/>
          </a:prstGeom>
          <a:solidFill>
            <a:srgbClr val="030028"/>
          </a:solidFill>
          <a:ln w="28575" cmpd="sng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5898245" y="2975429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6767288" y="257265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649359" y="3539673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7463973" y="3116945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106423" y="423635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496634" y="426175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6598562" y="4800601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135" idx="7"/>
            <a:endCxn id="133" idx="3"/>
          </p:cNvCxnSpPr>
          <p:nvPr/>
        </p:nvCxnSpPr>
        <p:spPr>
          <a:xfrm flipV="1">
            <a:off x="6307740" y="3740990"/>
            <a:ext cx="376160" cy="52990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35" idx="6"/>
            <a:endCxn id="136" idx="2"/>
          </p:cNvCxnSpPr>
          <p:nvPr/>
        </p:nvCxnSpPr>
        <p:spPr>
          <a:xfrm>
            <a:off x="6342281" y="4354286"/>
            <a:ext cx="1154353" cy="2540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35" idx="5"/>
            <a:endCxn id="137" idx="1"/>
          </p:cNvCxnSpPr>
          <p:nvPr/>
        </p:nvCxnSpPr>
        <p:spPr>
          <a:xfrm>
            <a:off x="6307740" y="4437674"/>
            <a:ext cx="325363" cy="39746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>
            <a:stCxn id="133" idx="5"/>
            <a:endCxn id="136" idx="1"/>
          </p:cNvCxnSpPr>
          <p:nvPr/>
        </p:nvCxnSpPr>
        <p:spPr>
          <a:xfrm>
            <a:off x="6850676" y="3740990"/>
            <a:ext cx="680499" cy="55530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2967151" y="1556792"/>
            <a:ext cx="3261033" cy="830997"/>
          </a:xfrm>
          <a:prstGeom prst="rect">
            <a:avLst/>
          </a:prstGeom>
          <a:solidFill>
            <a:srgbClr val="000000"/>
          </a:solidFill>
          <a:ln w="38100" cmpd="sng">
            <a:solidFill>
              <a:srgbClr val="FFFFF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prstClr val="white"/>
                </a:solidFill>
                <a:latin typeface="Gill Sans Light"/>
                <a:cs typeface="Gill Sans Light"/>
              </a:rPr>
              <a:t>Cannot introduce</a:t>
            </a:r>
          </a:p>
          <a:p>
            <a:pPr algn="ctr"/>
            <a:r>
              <a:rPr lang="en-US" sz="2400" i="1" dirty="0" smtClean="0">
                <a:solidFill>
                  <a:prstClr val="white"/>
                </a:solidFill>
                <a:latin typeface="Gill Sans Light"/>
                <a:cs typeface="Gill Sans Light"/>
              </a:rPr>
              <a:t>adjacent</a:t>
            </a:r>
            <a:r>
              <a:rPr lang="en-US" sz="2400" dirty="0" smtClean="0">
                <a:solidFill>
                  <a:prstClr val="white"/>
                </a:solidFill>
                <a:latin typeface="Gill Sans Light"/>
                <a:cs typeface="Gill Sans Light"/>
              </a:rPr>
              <a:t> cluster centers</a:t>
            </a:r>
            <a:endParaRPr lang="en-US" sz="2400" dirty="0">
              <a:solidFill>
                <a:prstClr val="white"/>
              </a:solidFill>
              <a:latin typeface="Gill Sans Light"/>
              <a:cs typeface="Gill Sans Light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2967151" y="1573922"/>
            <a:ext cx="3261033" cy="630942"/>
          </a:xfrm>
          <a:prstGeom prst="rect">
            <a:avLst/>
          </a:prstGeom>
          <a:solidFill>
            <a:srgbClr val="030028"/>
          </a:solidFill>
          <a:ln w="38100" cmpd="sng">
            <a:solidFill>
              <a:srgbClr val="FFFF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solidFill>
                  <a:prstClr val="white"/>
                </a:solidFill>
                <a:latin typeface="Gill Sans Light"/>
                <a:cs typeface="Gill Sans Light"/>
              </a:rPr>
              <a:t>Go </a:t>
            </a:r>
            <a:r>
              <a:rPr lang="en-US" sz="3500" dirty="0" err="1" smtClean="0">
                <a:solidFill>
                  <a:prstClr val="white"/>
                </a:solidFill>
                <a:latin typeface="Gill Sans Light"/>
                <a:cs typeface="Gill Sans Light"/>
              </a:rPr>
              <a:t>Hogwild</a:t>
            </a:r>
            <a:r>
              <a:rPr lang="en-US" sz="3500" dirty="0" smtClean="0">
                <a:solidFill>
                  <a:prstClr val="white"/>
                </a:solidFill>
                <a:latin typeface="Gill Sans Light"/>
                <a:cs typeface="Gill Sans Light"/>
              </a:rPr>
              <a:t>!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850558" y="5877272"/>
            <a:ext cx="5870524" cy="861774"/>
          </a:xfrm>
          <a:prstGeom prst="rect">
            <a:avLst/>
          </a:prstGeom>
          <a:solidFill>
            <a:srgbClr val="FFFFFF">
              <a:alpha val="96000"/>
            </a:srgbClr>
          </a:solidFill>
          <a:ln w="38100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Not free:</a:t>
            </a:r>
          </a:p>
          <a:p>
            <a:pPr algn="ctr"/>
            <a:r>
              <a:rPr lang="en-US" sz="25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We lose accuracy (Q: how much?)</a:t>
            </a:r>
            <a:endParaRPr lang="en-US" sz="2000" b="1" dirty="0">
              <a:solidFill>
                <a:schemeClr val="bg1">
                  <a:lumMod val="75000"/>
                </a:schemeClr>
              </a:solidFill>
              <a:latin typeface="Gill Sans Light"/>
              <a:cs typeface="Gill Sans Light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457200" y="-27384"/>
            <a:ext cx="8435280" cy="1143000"/>
          </a:xfrm>
          <a:prstGeom prst="rect">
            <a:avLst/>
          </a:prstGeom>
          <a:ln w="38100" cmpd="sng">
            <a:noFill/>
          </a:ln>
        </p:spPr>
        <p:txBody>
          <a:bodyPr vert="horz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ClusterWild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!</a:t>
            </a:r>
            <a:b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3500" dirty="0">
                <a:latin typeface="Gill Sans Light"/>
                <a:cs typeface="Gill Sans Light"/>
              </a:rPr>
              <a:t>An Asynchronous Coordination-free Approach</a:t>
            </a:r>
            <a:endParaRPr lang="en-US" sz="3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76105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2.22222E-6 L 0.33559 -0.0530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71" y="-266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037E-7 L 0.22205 0.12801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94" y="6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9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56" grpId="0" animBg="1"/>
      <p:bldP spid="56" grpId="1" animBg="1"/>
      <p:bldP spid="69" grpId="0" animBg="1"/>
      <p:bldP spid="59" grpId="0" animBg="1"/>
      <p:bldP spid="58" grpId="0" animBg="1"/>
      <p:bldP spid="58" grpId="1" animBg="1"/>
      <p:bldP spid="60" grpId="0" animBg="1"/>
      <p:bldP spid="61" grpId="0" animBg="1"/>
      <p:bldP spid="62" grpId="0" animBg="1"/>
      <p:bldP spid="128" grpId="0" animBg="1"/>
      <p:bldP spid="129" grpId="0" animBg="1"/>
      <p:bldP spid="130" grpId="0" animBg="1"/>
      <p:bldP spid="39" grpId="0" animBg="1"/>
      <p:bldP spid="40" grpId="0" animBg="1"/>
      <p:bldP spid="66" grpId="0" animBg="1"/>
      <p:bldP spid="66" grpId="1" animBg="1"/>
      <p:bldP spid="67" grpId="0" animBg="1"/>
      <p:bldP spid="5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67"/>
          <p:cNvSpPr/>
          <p:nvPr/>
        </p:nvSpPr>
        <p:spPr>
          <a:xfrm rot="20977664">
            <a:off x="4173096" y="4351917"/>
            <a:ext cx="1184954" cy="726557"/>
          </a:xfrm>
          <a:custGeom>
            <a:avLst/>
            <a:gdLst>
              <a:gd name="connsiteX0" fmla="*/ 3140 w 1535820"/>
              <a:gd name="connsiteY0" fmla="*/ 506735 h 1302452"/>
              <a:gd name="connsiteX1" fmla="*/ 1481783 w 1535820"/>
              <a:gd name="connsiteY1" fmla="*/ 25950 h 1302452"/>
              <a:gd name="connsiteX2" fmla="*/ 1100783 w 1535820"/>
              <a:gd name="connsiteY2" fmla="*/ 1295950 h 1302452"/>
              <a:gd name="connsiteX3" fmla="*/ 3140 w 1535820"/>
              <a:gd name="connsiteY3" fmla="*/ 506735 h 1302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5820" h="1302452">
                <a:moveTo>
                  <a:pt x="3140" y="506735"/>
                </a:moveTo>
                <a:cubicBezTo>
                  <a:pt x="66640" y="295068"/>
                  <a:pt x="1298843" y="-105586"/>
                  <a:pt x="1481783" y="25950"/>
                </a:cubicBezTo>
                <a:cubicBezTo>
                  <a:pt x="1664723" y="157486"/>
                  <a:pt x="1344200" y="1217331"/>
                  <a:pt x="1100783" y="1295950"/>
                </a:cubicBezTo>
                <a:cubicBezTo>
                  <a:pt x="857366" y="1374569"/>
                  <a:pt x="-60360" y="718402"/>
                  <a:pt x="3140" y="50673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tint val="50000"/>
                  <a:satMod val="300000"/>
                  <a:alpha val="72000"/>
                </a:schemeClr>
              </a:gs>
              <a:gs pos="35000">
                <a:schemeClr val="accent6">
                  <a:tint val="37000"/>
                  <a:satMod val="300000"/>
                  <a:alpha val="72000"/>
                </a:schemeClr>
              </a:gs>
              <a:gs pos="100000">
                <a:schemeClr val="accent6">
                  <a:tint val="15000"/>
                  <a:satMod val="350000"/>
                  <a:alpha val="72000"/>
                </a:schemeClr>
              </a:gs>
            </a:gsLst>
            <a:lin ang="16200000" scaled="1"/>
            <a:tileRect/>
          </a:gradFill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4543209" y="4406684"/>
            <a:ext cx="586298" cy="58629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4734013" y="4599284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59" name="Freeform 58"/>
          <p:cNvSpPr/>
          <p:nvPr/>
        </p:nvSpPr>
        <p:spPr>
          <a:xfrm rot="20508996">
            <a:off x="3891207" y="3627729"/>
            <a:ext cx="1610859" cy="726557"/>
          </a:xfrm>
          <a:custGeom>
            <a:avLst/>
            <a:gdLst>
              <a:gd name="connsiteX0" fmla="*/ 3140 w 1535820"/>
              <a:gd name="connsiteY0" fmla="*/ 506735 h 1302452"/>
              <a:gd name="connsiteX1" fmla="*/ 1481783 w 1535820"/>
              <a:gd name="connsiteY1" fmla="*/ 25950 h 1302452"/>
              <a:gd name="connsiteX2" fmla="*/ 1100783 w 1535820"/>
              <a:gd name="connsiteY2" fmla="*/ 1295950 h 1302452"/>
              <a:gd name="connsiteX3" fmla="*/ 3140 w 1535820"/>
              <a:gd name="connsiteY3" fmla="*/ 506735 h 1302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35820" h="1302452">
                <a:moveTo>
                  <a:pt x="3140" y="506735"/>
                </a:moveTo>
                <a:cubicBezTo>
                  <a:pt x="66640" y="295068"/>
                  <a:pt x="1298843" y="-105586"/>
                  <a:pt x="1481783" y="25950"/>
                </a:cubicBezTo>
                <a:cubicBezTo>
                  <a:pt x="1664723" y="157486"/>
                  <a:pt x="1344200" y="1217331"/>
                  <a:pt x="1100783" y="1295950"/>
                </a:cubicBezTo>
                <a:cubicBezTo>
                  <a:pt x="857366" y="1374569"/>
                  <a:pt x="-60360" y="718402"/>
                  <a:pt x="3140" y="50673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tint val="50000"/>
                  <a:satMod val="300000"/>
                  <a:alpha val="72000"/>
                </a:schemeClr>
              </a:gs>
              <a:gs pos="35000">
                <a:schemeClr val="accent6">
                  <a:tint val="37000"/>
                  <a:satMod val="300000"/>
                  <a:alpha val="72000"/>
                </a:schemeClr>
              </a:gs>
              <a:gs pos="100000">
                <a:schemeClr val="accent6">
                  <a:tint val="15000"/>
                  <a:satMod val="350000"/>
                  <a:alpha val="72000"/>
                </a:schemeClr>
              </a:gs>
            </a:gsLst>
            <a:lin ang="16200000" scaled="1"/>
            <a:tileRect/>
          </a:gradFill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3804511" y="3850671"/>
            <a:ext cx="586298" cy="58629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3977150" y="4023796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5054836" y="3715366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4728264" y="4588040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63" name="Straight Connector 62"/>
          <p:cNvCxnSpPr>
            <a:stCxn id="60" idx="6"/>
            <a:endCxn id="61" idx="2"/>
          </p:cNvCxnSpPr>
          <p:nvPr/>
        </p:nvCxnSpPr>
        <p:spPr>
          <a:xfrm flipV="1">
            <a:off x="4213008" y="3833295"/>
            <a:ext cx="841828" cy="30843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60" idx="5"/>
            <a:endCxn id="62" idx="1"/>
          </p:cNvCxnSpPr>
          <p:nvPr/>
        </p:nvCxnSpPr>
        <p:spPr>
          <a:xfrm>
            <a:off x="4178467" y="4225113"/>
            <a:ext cx="584338" cy="39746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1674342" y="2568550"/>
            <a:ext cx="1818197" cy="1466814"/>
            <a:chOff x="395271" y="1325764"/>
            <a:chExt cx="1818197" cy="1466814"/>
          </a:xfrm>
        </p:grpSpPr>
        <p:sp>
          <p:nvSpPr>
            <p:cNvPr id="48" name="Freeform 47"/>
            <p:cNvSpPr/>
            <p:nvPr/>
          </p:nvSpPr>
          <p:spPr>
            <a:xfrm>
              <a:off x="395271" y="1325764"/>
              <a:ext cx="1818197" cy="1466814"/>
            </a:xfrm>
            <a:custGeom>
              <a:avLst/>
              <a:gdLst>
                <a:gd name="connsiteX0" fmla="*/ 2057 w 1818197"/>
                <a:gd name="connsiteY0" fmla="*/ 622779 h 1466814"/>
                <a:gd name="connsiteX1" fmla="*/ 1734700 w 1818197"/>
                <a:gd name="connsiteY1" fmla="*/ 24065 h 1466814"/>
                <a:gd name="connsiteX2" fmla="*/ 1389986 w 1818197"/>
                <a:gd name="connsiteY2" fmla="*/ 1457350 h 1466814"/>
                <a:gd name="connsiteX3" fmla="*/ 2057 w 1818197"/>
                <a:gd name="connsiteY3" fmla="*/ 622779 h 146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8197" h="1466814">
                  <a:moveTo>
                    <a:pt x="2057" y="622779"/>
                  </a:moveTo>
                  <a:cubicBezTo>
                    <a:pt x="59509" y="383898"/>
                    <a:pt x="1503378" y="-115030"/>
                    <a:pt x="1734700" y="24065"/>
                  </a:cubicBezTo>
                  <a:cubicBezTo>
                    <a:pt x="1966022" y="163160"/>
                    <a:pt x="1672712" y="1359076"/>
                    <a:pt x="1389986" y="1457350"/>
                  </a:cubicBezTo>
                  <a:cubicBezTo>
                    <a:pt x="1107260" y="1555624"/>
                    <a:pt x="-55395" y="861660"/>
                    <a:pt x="2057" y="62277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tint val="50000"/>
                    <a:satMod val="300000"/>
                    <a:alpha val="59000"/>
                  </a:schemeClr>
                </a:gs>
                <a:gs pos="35000">
                  <a:schemeClr val="accent2">
                    <a:tint val="37000"/>
                    <a:satMod val="300000"/>
                    <a:alpha val="59000"/>
                  </a:schemeClr>
                </a:gs>
                <a:gs pos="100000">
                  <a:schemeClr val="accent2">
                    <a:tint val="15000"/>
                    <a:satMod val="350000"/>
                    <a:alpha val="59000"/>
                  </a:schemeClr>
                </a:gs>
              </a:gsLst>
              <a:lin ang="16200000" scaled="1"/>
              <a:tileRect/>
            </a:gradFill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533399" y="1865087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841501" y="1445986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1591128" y="2442029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52" name="Straight Connector 51"/>
            <p:cNvCxnSpPr>
              <a:stCxn id="51" idx="2"/>
              <a:endCxn id="49" idx="5"/>
            </p:cNvCxnSpPr>
            <p:nvPr/>
          </p:nvCxnSpPr>
          <p:spPr>
            <a:xfrm flipH="1" flipV="1">
              <a:off x="734716" y="2066404"/>
              <a:ext cx="856412" cy="493554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stCxn id="50" idx="2"/>
              <a:endCxn id="49" idx="7"/>
            </p:cNvCxnSpPr>
            <p:nvPr/>
          </p:nvCxnSpPr>
          <p:spPr>
            <a:xfrm flipH="1">
              <a:off x="734716" y="1563915"/>
              <a:ext cx="1106785" cy="335713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1420118" y="4259946"/>
            <a:ext cx="1936313" cy="1150219"/>
            <a:chOff x="1574332" y="4414161"/>
            <a:chExt cx="1936313" cy="1150219"/>
          </a:xfrm>
        </p:grpSpPr>
        <p:sp>
          <p:nvSpPr>
            <p:cNvPr id="41" name="Freeform 40"/>
            <p:cNvSpPr/>
            <p:nvPr/>
          </p:nvSpPr>
          <p:spPr>
            <a:xfrm>
              <a:off x="1574332" y="4414161"/>
              <a:ext cx="1936313" cy="1150219"/>
            </a:xfrm>
            <a:custGeom>
              <a:avLst/>
              <a:gdLst>
                <a:gd name="connsiteX0" fmla="*/ 22566 w 2139503"/>
                <a:gd name="connsiteY0" fmla="*/ 1034706 h 1270919"/>
                <a:gd name="connsiteX1" fmla="*/ 1074851 w 2139503"/>
                <a:gd name="connsiteY1" fmla="*/ 563 h 1270919"/>
                <a:gd name="connsiteX2" fmla="*/ 2118066 w 2139503"/>
                <a:gd name="connsiteY2" fmla="*/ 1188920 h 1270919"/>
                <a:gd name="connsiteX3" fmla="*/ 22566 w 2139503"/>
                <a:gd name="connsiteY3" fmla="*/ 1034706 h 127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9503" h="1270919">
                  <a:moveTo>
                    <a:pt x="22566" y="1034706"/>
                  </a:moveTo>
                  <a:cubicBezTo>
                    <a:pt x="-151303" y="836647"/>
                    <a:pt x="725601" y="-25139"/>
                    <a:pt x="1074851" y="563"/>
                  </a:cubicBezTo>
                  <a:cubicBezTo>
                    <a:pt x="1424101" y="26265"/>
                    <a:pt x="2285887" y="1013539"/>
                    <a:pt x="2118066" y="1188920"/>
                  </a:cubicBezTo>
                  <a:cubicBezTo>
                    <a:pt x="1950245" y="1364301"/>
                    <a:pt x="196435" y="1232765"/>
                    <a:pt x="22566" y="10347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tint val="50000"/>
                    <a:satMod val="300000"/>
                    <a:alpha val="72000"/>
                  </a:schemeClr>
                </a:gs>
                <a:gs pos="35000">
                  <a:schemeClr val="accent1">
                    <a:tint val="37000"/>
                    <a:satMod val="300000"/>
                    <a:alpha val="72000"/>
                  </a:schemeClr>
                </a:gs>
                <a:gs pos="100000">
                  <a:schemeClr val="accent1">
                    <a:tint val="15000"/>
                    <a:satMod val="350000"/>
                    <a:alpha val="72000"/>
                  </a:schemeClr>
                </a:gs>
              </a:gsLst>
              <a:lin ang="16200000" scaled="1"/>
              <a:tileRect/>
            </a:gra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2378527" y="4530272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3102427" y="5225144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1730827" y="5112656"/>
              <a:ext cx="235858" cy="235858"/>
            </a:xfrm>
            <a:prstGeom prst="ellips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Gill Sans Light"/>
                <a:cs typeface="Gill Sans Light"/>
              </a:endParaRPr>
            </a:p>
          </p:txBody>
        </p:sp>
        <p:cxnSp>
          <p:nvCxnSpPr>
            <p:cNvPr id="45" name="Straight Connector 44"/>
            <p:cNvCxnSpPr>
              <a:stCxn id="44" idx="7"/>
              <a:endCxn id="42" idx="3"/>
            </p:cNvCxnSpPr>
            <p:nvPr/>
          </p:nvCxnSpPr>
          <p:spPr>
            <a:xfrm flipV="1">
              <a:off x="1932144" y="4731589"/>
              <a:ext cx="480924" cy="415608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6"/>
              <a:endCxn id="43" idx="2"/>
            </p:cNvCxnSpPr>
            <p:nvPr/>
          </p:nvCxnSpPr>
          <p:spPr>
            <a:xfrm>
              <a:off x="1966685" y="5230585"/>
              <a:ext cx="1135742" cy="112488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Oval 127"/>
          <p:cNvSpPr/>
          <p:nvPr/>
        </p:nvSpPr>
        <p:spPr>
          <a:xfrm>
            <a:off x="3976916" y="4025903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5054602" y="3717473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4728030" y="4581128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43" name="Straight Connector 142"/>
          <p:cNvCxnSpPr/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H="1">
            <a:off x="3073331" y="2926444"/>
            <a:ext cx="166985" cy="79472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28" idx="3"/>
          </p:cNvCxnSpPr>
          <p:nvPr/>
        </p:nvCxnSpPr>
        <p:spPr>
          <a:xfrm flipH="1">
            <a:off x="3151344" y="4227220"/>
            <a:ext cx="860113" cy="880065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>
            <a:stCxn id="128" idx="2"/>
          </p:cNvCxnSpPr>
          <p:nvPr/>
        </p:nvCxnSpPr>
        <p:spPr>
          <a:xfrm flipH="1" flipV="1">
            <a:off x="3073331" y="3887946"/>
            <a:ext cx="903585" cy="25588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128" idx="6"/>
            <a:endCxn id="129" idx="2"/>
          </p:cNvCxnSpPr>
          <p:nvPr/>
        </p:nvCxnSpPr>
        <p:spPr>
          <a:xfrm flipV="1">
            <a:off x="4212774" y="3835402"/>
            <a:ext cx="841828" cy="30843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Left Arrow 38"/>
          <p:cNvSpPr/>
          <p:nvPr/>
        </p:nvSpPr>
        <p:spPr>
          <a:xfrm rot="2700000">
            <a:off x="1689628" y="5157467"/>
            <a:ext cx="896261" cy="611761"/>
          </a:xfrm>
          <a:prstGeom prst="leftArrow">
            <a:avLst/>
          </a:prstGeom>
          <a:solidFill>
            <a:srgbClr val="030028"/>
          </a:solidFill>
          <a:ln w="38100" cmpd="sng">
            <a:solidFill>
              <a:srgbClr val="FFFF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</a:p>
        </p:txBody>
      </p:sp>
      <p:sp>
        <p:nvSpPr>
          <p:cNvPr id="40" name="Left Arrow 39"/>
          <p:cNvSpPr/>
          <p:nvPr/>
        </p:nvSpPr>
        <p:spPr>
          <a:xfrm rot="16593346">
            <a:off x="1592210" y="2285586"/>
            <a:ext cx="896261" cy="611761"/>
          </a:xfrm>
          <a:prstGeom prst="leftArrow">
            <a:avLst/>
          </a:prstGeom>
          <a:solidFill>
            <a:srgbClr val="030028"/>
          </a:solidFill>
          <a:ln w="38100" cmpd="sng">
            <a:solidFill>
              <a:srgbClr val="FFFF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5898245" y="2975429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6767288" y="257265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649359" y="3539673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7463973" y="3116945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106423" y="423635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496634" y="426175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6598562" y="4800601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135" idx="7"/>
            <a:endCxn id="133" idx="3"/>
          </p:cNvCxnSpPr>
          <p:nvPr/>
        </p:nvCxnSpPr>
        <p:spPr>
          <a:xfrm flipV="1">
            <a:off x="6307740" y="3740990"/>
            <a:ext cx="376160" cy="52990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35" idx="6"/>
            <a:endCxn id="136" idx="2"/>
          </p:cNvCxnSpPr>
          <p:nvPr/>
        </p:nvCxnSpPr>
        <p:spPr>
          <a:xfrm>
            <a:off x="6342281" y="4354286"/>
            <a:ext cx="1154353" cy="25400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35" idx="5"/>
            <a:endCxn id="137" idx="1"/>
          </p:cNvCxnSpPr>
          <p:nvPr/>
        </p:nvCxnSpPr>
        <p:spPr>
          <a:xfrm>
            <a:off x="6307740" y="4437674"/>
            <a:ext cx="325363" cy="39746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>
            <a:stCxn id="133" idx="5"/>
            <a:endCxn id="136" idx="1"/>
          </p:cNvCxnSpPr>
          <p:nvPr/>
        </p:nvCxnSpPr>
        <p:spPr>
          <a:xfrm>
            <a:off x="6850676" y="3740990"/>
            <a:ext cx="680499" cy="555308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2967151" y="1556792"/>
            <a:ext cx="3261033" cy="830997"/>
          </a:xfrm>
          <a:prstGeom prst="rect">
            <a:avLst/>
          </a:prstGeom>
          <a:solidFill>
            <a:srgbClr val="000000"/>
          </a:solidFill>
          <a:ln w="38100" cmpd="sng">
            <a:solidFill>
              <a:srgbClr val="FFFFF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prstClr val="white"/>
                </a:solidFill>
                <a:latin typeface="Gill Sans Light"/>
                <a:cs typeface="Gill Sans Light"/>
              </a:rPr>
              <a:t>Cannot introduce</a:t>
            </a:r>
          </a:p>
          <a:p>
            <a:pPr algn="ctr"/>
            <a:r>
              <a:rPr lang="en-US" sz="2400" i="1" dirty="0" smtClean="0">
                <a:solidFill>
                  <a:prstClr val="white"/>
                </a:solidFill>
                <a:latin typeface="Gill Sans Light"/>
                <a:cs typeface="Gill Sans Light"/>
              </a:rPr>
              <a:t>adjacent</a:t>
            </a:r>
            <a:r>
              <a:rPr lang="en-US" sz="2400" dirty="0" smtClean="0">
                <a:solidFill>
                  <a:prstClr val="white"/>
                </a:solidFill>
                <a:latin typeface="Gill Sans Light"/>
                <a:cs typeface="Gill Sans Light"/>
              </a:rPr>
              <a:t> cluster centers</a:t>
            </a:r>
            <a:endParaRPr lang="en-US" sz="2400" dirty="0">
              <a:solidFill>
                <a:prstClr val="white"/>
              </a:solidFill>
              <a:latin typeface="Gill Sans Light"/>
              <a:cs typeface="Gill Sans Ligh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850558" y="5877272"/>
            <a:ext cx="5870524" cy="861774"/>
          </a:xfrm>
          <a:prstGeom prst="rect">
            <a:avLst/>
          </a:prstGeom>
          <a:solidFill>
            <a:srgbClr val="FFFFFF">
              <a:alpha val="96000"/>
            </a:srgbClr>
          </a:solidFill>
          <a:ln w="38100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Aha! It’s like that edge was </a:t>
            </a:r>
            <a:r>
              <a:rPr lang="en-US" sz="2500" b="1" u="sng" dirty="0" smtClean="0">
                <a:solidFill>
                  <a:schemeClr val="tx1"/>
                </a:solidFill>
                <a:latin typeface="Gill Sans Light"/>
                <a:cs typeface="Gill Sans Light"/>
              </a:rPr>
              <a:t>never</a:t>
            </a:r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 there!!</a:t>
            </a:r>
          </a:p>
          <a:p>
            <a:pPr algn="ctr"/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It’s like Serial </a:t>
            </a:r>
            <a:r>
              <a:rPr lang="en-US" sz="2500" dirty="0" err="1" smtClean="0">
                <a:solidFill>
                  <a:schemeClr val="tx1"/>
                </a:solidFill>
                <a:latin typeface="Gill Sans Light"/>
                <a:cs typeface="Gill Sans Light"/>
              </a:rPr>
              <a:t>algo</a:t>
            </a:r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. on a “</a:t>
            </a:r>
            <a:r>
              <a:rPr lang="en-US" sz="2500" b="1" u="sng" dirty="0" err="1" smtClean="0">
                <a:solidFill>
                  <a:schemeClr val="tx1"/>
                </a:solidFill>
                <a:latin typeface="Gill Sans Light"/>
                <a:cs typeface="Gill Sans Light"/>
              </a:rPr>
              <a:t>noisy</a:t>
            </a:r>
            <a:r>
              <a:rPr lang="en-US" sz="2500" b="1" dirty="0" err="1" smtClean="0">
                <a:solidFill>
                  <a:schemeClr val="tx1"/>
                </a:solidFill>
                <a:latin typeface="Gill Sans Light"/>
                <a:cs typeface="Gill Sans Light"/>
              </a:rPr>
              <a:t>”</a:t>
            </a:r>
            <a:r>
              <a:rPr lang="en-US" sz="2500" dirty="0" err="1" smtClean="0">
                <a:solidFill>
                  <a:schemeClr val="tx1"/>
                </a:solidFill>
                <a:latin typeface="Gill Sans Light"/>
                <a:cs typeface="Gill Sans Light"/>
              </a:rPr>
              <a:t>graph</a:t>
            </a:r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!</a:t>
            </a:r>
            <a:endParaRPr lang="en-US" sz="2000" dirty="0">
              <a:solidFill>
                <a:schemeClr val="bg1">
                  <a:lumMod val="75000"/>
                </a:schemeClr>
              </a:solidFill>
              <a:latin typeface="Gill Sans Light"/>
              <a:cs typeface="Gill Sans Light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457200" y="-27384"/>
            <a:ext cx="8435280" cy="1143000"/>
          </a:xfrm>
          <a:prstGeom prst="rect">
            <a:avLst/>
          </a:prstGeom>
          <a:ln w="38100" cmpd="sng">
            <a:noFill/>
          </a:ln>
        </p:spPr>
        <p:txBody>
          <a:bodyPr vert="horz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to analyze </a:t>
            </a:r>
            <a:r>
              <a:rPr lang="en-US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ClusterWild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!?</a:t>
            </a:r>
            <a:endParaRPr lang="en-US" sz="3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865610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2.22222E-6 L 0.33559 -0.05301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71" y="-266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7037E-7 L 0.22205 0.12801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94" y="6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9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1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56" grpId="0" animBg="1"/>
      <p:bldP spid="56" grpId="1" animBg="1"/>
      <p:bldP spid="69" grpId="0" animBg="1"/>
      <p:bldP spid="59" grpId="0" animBg="1"/>
      <p:bldP spid="58" grpId="0" animBg="1"/>
      <p:bldP spid="58" grpId="1" animBg="1"/>
      <p:bldP spid="60" grpId="0" animBg="1"/>
      <p:bldP spid="61" grpId="0" animBg="1"/>
      <p:bldP spid="62" grpId="0" animBg="1"/>
      <p:bldP spid="128" grpId="0" animBg="1"/>
      <p:bldP spid="129" grpId="0" animBg="1"/>
      <p:bldP spid="130" grpId="0" animBg="1"/>
      <p:bldP spid="39" grpId="0" animBg="1"/>
      <p:bldP spid="40" grpId="0" animBg="1"/>
      <p:bldP spid="66" grpId="0" animBg="1"/>
      <p:bldP spid="66" grpId="1" animBg="1"/>
      <p:bldP spid="5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7"/>
          <p:cNvSpPr/>
          <p:nvPr/>
        </p:nvSpPr>
        <p:spPr>
          <a:xfrm rot="21169411">
            <a:off x="681447" y="3667013"/>
            <a:ext cx="1818197" cy="2385680"/>
          </a:xfrm>
          <a:custGeom>
            <a:avLst/>
            <a:gdLst>
              <a:gd name="connsiteX0" fmla="*/ 2057 w 1818197"/>
              <a:gd name="connsiteY0" fmla="*/ 622779 h 1466814"/>
              <a:gd name="connsiteX1" fmla="*/ 1734700 w 1818197"/>
              <a:gd name="connsiteY1" fmla="*/ 24065 h 1466814"/>
              <a:gd name="connsiteX2" fmla="*/ 1389986 w 1818197"/>
              <a:gd name="connsiteY2" fmla="*/ 1457350 h 1466814"/>
              <a:gd name="connsiteX3" fmla="*/ 2057 w 1818197"/>
              <a:gd name="connsiteY3" fmla="*/ 622779 h 1466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8197" h="1466814">
                <a:moveTo>
                  <a:pt x="2057" y="622779"/>
                </a:moveTo>
                <a:cubicBezTo>
                  <a:pt x="59509" y="383898"/>
                  <a:pt x="1503378" y="-115030"/>
                  <a:pt x="1734700" y="24065"/>
                </a:cubicBezTo>
                <a:cubicBezTo>
                  <a:pt x="1966022" y="163160"/>
                  <a:pt x="1672712" y="1359076"/>
                  <a:pt x="1389986" y="1457350"/>
                </a:cubicBezTo>
                <a:cubicBezTo>
                  <a:pt x="1107260" y="1555624"/>
                  <a:pt x="-55395" y="861660"/>
                  <a:pt x="2057" y="62277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tint val="50000"/>
                  <a:satMod val="300000"/>
                  <a:alpha val="59000"/>
                </a:schemeClr>
              </a:gs>
              <a:gs pos="35000">
                <a:schemeClr val="accent2">
                  <a:tint val="37000"/>
                  <a:satMod val="300000"/>
                  <a:alpha val="59000"/>
                </a:schemeClr>
              </a:gs>
              <a:gs pos="100000">
                <a:schemeClr val="accent2">
                  <a:tint val="15000"/>
                  <a:satMod val="350000"/>
                  <a:alpha val="59000"/>
                </a:schemeClr>
              </a:gs>
            </a:gsLst>
            <a:lin ang="16200000" scaled="1"/>
            <a:tileRect/>
          </a:gradFill>
          <a:ln w="28575" cmpd="sng">
            <a:solidFill>
              <a:srgbClr val="0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2627784" y="4354875"/>
            <a:ext cx="922349" cy="847414"/>
          </a:xfrm>
          <a:custGeom>
            <a:avLst/>
            <a:gdLst>
              <a:gd name="connsiteX0" fmla="*/ 22566 w 2139503"/>
              <a:gd name="connsiteY0" fmla="*/ 1034706 h 1270919"/>
              <a:gd name="connsiteX1" fmla="*/ 1074851 w 2139503"/>
              <a:gd name="connsiteY1" fmla="*/ 563 h 1270919"/>
              <a:gd name="connsiteX2" fmla="*/ 2118066 w 2139503"/>
              <a:gd name="connsiteY2" fmla="*/ 1188920 h 1270919"/>
              <a:gd name="connsiteX3" fmla="*/ 22566 w 2139503"/>
              <a:gd name="connsiteY3" fmla="*/ 1034706 h 127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503" h="1270919">
                <a:moveTo>
                  <a:pt x="22566" y="1034706"/>
                </a:moveTo>
                <a:cubicBezTo>
                  <a:pt x="-151303" y="836647"/>
                  <a:pt x="725601" y="-25139"/>
                  <a:pt x="1074851" y="563"/>
                </a:cubicBezTo>
                <a:cubicBezTo>
                  <a:pt x="1424101" y="26265"/>
                  <a:pt x="2285887" y="1013539"/>
                  <a:pt x="2118066" y="1188920"/>
                </a:cubicBezTo>
                <a:cubicBezTo>
                  <a:pt x="1950245" y="1364301"/>
                  <a:pt x="196435" y="1232765"/>
                  <a:pt x="22566" y="103470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50000"/>
                  <a:satMod val="300000"/>
                  <a:alpha val="72000"/>
                </a:schemeClr>
              </a:gs>
              <a:gs pos="35000">
                <a:schemeClr val="accent1">
                  <a:tint val="37000"/>
                  <a:satMod val="300000"/>
                  <a:alpha val="72000"/>
                </a:schemeClr>
              </a:gs>
              <a:gs pos="100000">
                <a:schemeClr val="accent1">
                  <a:tint val="15000"/>
                  <a:satMod val="350000"/>
                  <a:alpha val="72000"/>
                </a:schemeClr>
              </a:gs>
            </a:gsLst>
            <a:lin ang="16200000" scaled="1"/>
            <a:tileRect/>
          </a:gra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89" name="Freeform 88"/>
          <p:cNvSpPr/>
          <p:nvPr/>
        </p:nvSpPr>
        <p:spPr>
          <a:xfrm rot="21169411">
            <a:off x="5614548" y="3523134"/>
            <a:ext cx="2981825" cy="3043903"/>
          </a:xfrm>
          <a:custGeom>
            <a:avLst/>
            <a:gdLst>
              <a:gd name="connsiteX0" fmla="*/ 2057 w 1818197"/>
              <a:gd name="connsiteY0" fmla="*/ 622779 h 1466814"/>
              <a:gd name="connsiteX1" fmla="*/ 1734700 w 1818197"/>
              <a:gd name="connsiteY1" fmla="*/ 24065 h 1466814"/>
              <a:gd name="connsiteX2" fmla="*/ 1389986 w 1818197"/>
              <a:gd name="connsiteY2" fmla="*/ 1457350 h 1466814"/>
              <a:gd name="connsiteX3" fmla="*/ 2057 w 1818197"/>
              <a:gd name="connsiteY3" fmla="*/ 622779 h 1466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8197" h="1466814">
                <a:moveTo>
                  <a:pt x="2057" y="622779"/>
                </a:moveTo>
                <a:cubicBezTo>
                  <a:pt x="59509" y="383898"/>
                  <a:pt x="1503378" y="-115030"/>
                  <a:pt x="1734700" y="24065"/>
                </a:cubicBezTo>
                <a:cubicBezTo>
                  <a:pt x="1966022" y="163160"/>
                  <a:pt x="1672712" y="1359076"/>
                  <a:pt x="1389986" y="1457350"/>
                </a:cubicBezTo>
                <a:cubicBezTo>
                  <a:pt x="1107260" y="1555624"/>
                  <a:pt x="-55395" y="861660"/>
                  <a:pt x="2057" y="62277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tint val="50000"/>
                  <a:satMod val="300000"/>
                  <a:alpha val="59000"/>
                </a:schemeClr>
              </a:gs>
              <a:gs pos="35000">
                <a:schemeClr val="accent2">
                  <a:tint val="37000"/>
                  <a:satMod val="300000"/>
                  <a:alpha val="59000"/>
                </a:schemeClr>
              </a:gs>
              <a:gs pos="100000">
                <a:schemeClr val="accent2">
                  <a:tint val="15000"/>
                  <a:satMod val="350000"/>
                  <a:alpha val="59000"/>
                </a:schemeClr>
              </a:gs>
            </a:gsLst>
            <a:lin ang="16200000" scaled="1"/>
            <a:tileRect/>
          </a:gradFill>
          <a:ln w="28575" cmpd="sng">
            <a:solidFill>
              <a:srgbClr val="0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1016285" y="4627286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1917348" y="3734336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1917348" y="5699207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2929571" y="4689829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1217602" y="3852265"/>
            <a:ext cx="699746" cy="809562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1252143" y="4745215"/>
            <a:ext cx="1677428" cy="62543"/>
          </a:xfrm>
          <a:prstGeom prst="line">
            <a:avLst/>
          </a:prstGeom>
          <a:ln w="28575" cmpd="sng">
            <a:solidFill>
              <a:srgbClr val="000000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1217602" y="4828603"/>
            <a:ext cx="734287" cy="905145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2035277" y="3970194"/>
            <a:ext cx="0" cy="1729013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2118665" y="3935653"/>
            <a:ext cx="845447" cy="788717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2153206" y="4891146"/>
            <a:ext cx="810906" cy="92599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itle 1"/>
          <p:cNvSpPr txBox="1">
            <a:spLocks/>
          </p:cNvSpPr>
          <p:nvPr/>
        </p:nvSpPr>
        <p:spPr>
          <a:xfrm>
            <a:off x="457200" y="-27384"/>
            <a:ext cx="8435280" cy="1143000"/>
          </a:xfrm>
          <a:prstGeom prst="rect">
            <a:avLst/>
          </a:prstGeom>
          <a:ln w="38100" cmpd="sng">
            <a:noFill/>
          </a:ln>
        </p:spPr>
        <p:txBody>
          <a:bodyPr vert="horz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much is noise hurting me?</a:t>
            </a:r>
            <a:endParaRPr lang="en-US" sz="3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923928" y="4627286"/>
            <a:ext cx="1068672" cy="523220"/>
          </a:xfrm>
          <a:prstGeom prst="rect">
            <a:avLst/>
          </a:prstGeom>
          <a:noFill/>
          <a:ln w="28575" cmpd="sng"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versus</a:t>
            </a:r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6038037" y="4779687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6939100" y="3886737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93" name="Oval 92"/>
          <p:cNvSpPr/>
          <p:nvPr/>
        </p:nvSpPr>
        <p:spPr>
          <a:xfrm>
            <a:off x="6939100" y="5851608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94" name="Oval 93"/>
          <p:cNvSpPr/>
          <p:nvPr/>
        </p:nvSpPr>
        <p:spPr>
          <a:xfrm>
            <a:off x="7951323" y="4842230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95" name="Straight Connector 94"/>
          <p:cNvCxnSpPr>
            <a:stCxn id="91" idx="7"/>
            <a:endCxn id="92" idx="2"/>
          </p:cNvCxnSpPr>
          <p:nvPr/>
        </p:nvCxnSpPr>
        <p:spPr>
          <a:xfrm flipV="1">
            <a:off x="6239354" y="4004666"/>
            <a:ext cx="699746" cy="809562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stCxn id="91" idx="5"/>
            <a:endCxn id="93" idx="1"/>
          </p:cNvCxnSpPr>
          <p:nvPr/>
        </p:nvCxnSpPr>
        <p:spPr>
          <a:xfrm>
            <a:off x="6239354" y="4981004"/>
            <a:ext cx="734287" cy="905145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/>
          <p:cNvCxnSpPr>
            <a:stCxn id="93" idx="0"/>
            <a:endCxn id="92" idx="4"/>
          </p:cNvCxnSpPr>
          <p:nvPr/>
        </p:nvCxnSpPr>
        <p:spPr>
          <a:xfrm flipV="1">
            <a:off x="7057029" y="4122595"/>
            <a:ext cx="0" cy="1729013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>
            <a:stCxn id="92" idx="5"/>
            <a:endCxn id="94" idx="1"/>
          </p:cNvCxnSpPr>
          <p:nvPr/>
        </p:nvCxnSpPr>
        <p:spPr>
          <a:xfrm>
            <a:off x="7140417" y="4088054"/>
            <a:ext cx="845447" cy="788717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93" idx="6"/>
            <a:endCxn id="94" idx="3"/>
          </p:cNvCxnSpPr>
          <p:nvPr/>
        </p:nvCxnSpPr>
        <p:spPr>
          <a:xfrm flipV="1">
            <a:off x="7174958" y="5043547"/>
            <a:ext cx="810906" cy="92599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404760" y="2492896"/>
            <a:ext cx="3261033" cy="461665"/>
          </a:xfrm>
          <a:prstGeom prst="rect">
            <a:avLst/>
          </a:prstGeom>
          <a:solidFill>
            <a:srgbClr val="000000"/>
          </a:solidFill>
          <a:ln w="38100" cmpd="sng">
            <a:solidFill>
              <a:srgbClr val="FFFFF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prstClr val="white"/>
                </a:solidFill>
                <a:latin typeface="Gill Sans Light"/>
                <a:cs typeface="Gill Sans Light"/>
              </a:rPr>
              <a:t>Break Rules</a:t>
            </a:r>
            <a:endParaRPr lang="en-US" sz="2400" dirty="0">
              <a:solidFill>
                <a:prstClr val="white"/>
              </a:solidFill>
              <a:latin typeface="Gill Sans Light"/>
              <a:cs typeface="Gill Sans Light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5138167" y="2492896"/>
            <a:ext cx="3754313" cy="461665"/>
          </a:xfrm>
          <a:prstGeom prst="rect">
            <a:avLst/>
          </a:prstGeom>
          <a:solidFill>
            <a:srgbClr val="000000"/>
          </a:solidFill>
          <a:ln w="38100" cmpd="sng">
            <a:solidFill>
              <a:srgbClr val="FFFFF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prstClr val="white"/>
                </a:solidFill>
                <a:latin typeface="Gill Sans Light"/>
                <a:cs typeface="Gill Sans Light"/>
              </a:rPr>
              <a:t>Follow Rules</a:t>
            </a:r>
            <a:endParaRPr lang="en-US" sz="2400" dirty="0">
              <a:solidFill>
                <a:prstClr val="white"/>
              </a:solidFill>
              <a:latin typeface="Gill Sans Light"/>
              <a:cs typeface="Gill Sans Light"/>
            </a:endParaRPr>
          </a:p>
        </p:txBody>
      </p:sp>
      <p:cxnSp>
        <p:nvCxnSpPr>
          <p:cNvPr id="103" name="Straight Connector 102"/>
          <p:cNvCxnSpPr>
            <a:stCxn id="91" idx="6"/>
            <a:endCxn id="94" idx="2"/>
          </p:cNvCxnSpPr>
          <p:nvPr/>
        </p:nvCxnSpPr>
        <p:spPr>
          <a:xfrm>
            <a:off x="6273895" y="4897616"/>
            <a:ext cx="1677428" cy="62543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0" y="836712"/>
            <a:ext cx="9144000" cy="954107"/>
          </a:xfrm>
          <a:prstGeom prst="rect">
            <a:avLst/>
          </a:prstGeom>
          <a:solidFill>
            <a:srgbClr val="FFFFFF">
              <a:alpha val="96000"/>
            </a:srgbClr>
          </a:solidFill>
          <a:ln w="38100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Gill Sans Light"/>
                <a:cs typeface="Gill Sans Light"/>
              </a:rPr>
              <a:t>Idea: 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Gill Sans Light"/>
                <a:cs typeface="Gill Sans Light"/>
              </a:rPr>
              <a:t>Cost(Break Rules) = Cost(Follow Rules)+#extra unhappy </a:t>
            </a:r>
            <a:r>
              <a:rPr lang="en-US" sz="28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pairs</a:t>
            </a:r>
            <a:endParaRPr lang="en-US" sz="2800" b="1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35" name="Left Arrow 34"/>
          <p:cNvSpPr/>
          <p:nvPr/>
        </p:nvSpPr>
        <p:spPr>
          <a:xfrm rot="5400000">
            <a:off x="649637" y="5051253"/>
            <a:ext cx="896261" cy="611761"/>
          </a:xfrm>
          <a:prstGeom prst="leftArrow">
            <a:avLst/>
          </a:prstGeom>
          <a:solidFill>
            <a:srgbClr val="030028"/>
          </a:solidFill>
          <a:ln w="38100" cmpd="sng">
            <a:solidFill>
              <a:srgbClr val="FFFF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6" name="Left Arrow 35"/>
          <p:cNvSpPr/>
          <p:nvPr/>
        </p:nvSpPr>
        <p:spPr>
          <a:xfrm rot="5400000">
            <a:off x="2593853" y="5072161"/>
            <a:ext cx="896261" cy="611761"/>
          </a:xfrm>
          <a:prstGeom prst="leftArrow">
            <a:avLst/>
          </a:prstGeom>
          <a:solidFill>
            <a:srgbClr val="030028"/>
          </a:solidFill>
          <a:ln w="38100" cmpd="sng">
            <a:solidFill>
              <a:srgbClr val="FFFF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7" name="Left Arrow 36"/>
          <p:cNvSpPr/>
          <p:nvPr/>
        </p:nvSpPr>
        <p:spPr>
          <a:xfrm rot="5400000">
            <a:off x="5725894" y="5174361"/>
            <a:ext cx="896261" cy="611761"/>
          </a:xfrm>
          <a:prstGeom prst="leftArrow">
            <a:avLst/>
          </a:prstGeom>
          <a:solidFill>
            <a:srgbClr val="030028"/>
          </a:solidFill>
          <a:ln w="38100" cmpd="sng">
            <a:solidFill>
              <a:srgbClr val="FFFF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8" name="Left Arrow 37"/>
          <p:cNvSpPr/>
          <p:nvPr/>
        </p:nvSpPr>
        <p:spPr>
          <a:xfrm rot="5400000">
            <a:off x="7670110" y="5195269"/>
            <a:ext cx="896261" cy="611761"/>
          </a:xfrm>
          <a:prstGeom prst="leftArrow">
            <a:avLst/>
          </a:prstGeom>
          <a:solidFill>
            <a:srgbClr val="030028"/>
          </a:solidFill>
          <a:ln w="38100" cmpd="sng">
            <a:solidFill>
              <a:srgbClr val="FFFFFF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active</a:t>
            </a:r>
            <a:endParaRPr lang="en-US" sz="16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73984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1" grpId="0" animBg="1"/>
      <p:bldP spid="8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7"/>
          <p:cNvSpPr/>
          <p:nvPr/>
        </p:nvSpPr>
        <p:spPr>
          <a:xfrm rot="21169411">
            <a:off x="681447" y="3667013"/>
            <a:ext cx="1818197" cy="2385680"/>
          </a:xfrm>
          <a:custGeom>
            <a:avLst/>
            <a:gdLst>
              <a:gd name="connsiteX0" fmla="*/ 2057 w 1818197"/>
              <a:gd name="connsiteY0" fmla="*/ 622779 h 1466814"/>
              <a:gd name="connsiteX1" fmla="*/ 1734700 w 1818197"/>
              <a:gd name="connsiteY1" fmla="*/ 24065 h 1466814"/>
              <a:gd name="connsiteX2" fmla="*/ 1389986 w 1818197"/>
              <a:gd name="connsiteY2" fmla="*/ 1457350 h 1466814"/>
              <a:gd name="connsiteX3" fmla="*/ 2057 w 1818197"/>
              <a:gd name="connsiteY3" fmla="*/ 622779 h 1466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8197" h="1466814">
                <a:moveTo>
                  <a:pt x="2057" y="622779"/>
                </a:moveTo>
                <a:cubicBezTo>
                  <a:pt x="59509" y="383898"/>
                  <a:pt x="1503378" y="-115030"/>
                  <a:pt x="1734700" y="24065"/>
                </a:cubicBezTo>
                <a:cubicBezTo>
                  <a:pt x="1966022" y="163160"/>
                  <a:pt x="1672712" y="1359076"/>
                  <a:pt x="1389986" y="1457350"/>
                </a:cubicBezTo>
                <a:cubicBezTo>
                  <a:pt x="1107260" y="1555624"/>
                  <a:pt x="-55395" y="861660"/>
                  <a:pt x="2057" y="62277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tint val="50000"/>
                  <a:satMod val="300000"/>
                  <a:alpha val="59000"/>
                </a:schemeClr>
              </a:gs>
              <a:gs pos="35000">
                <a:schemeClr val="accent2">
                  <a:tint val="37000"/>
                  <a:satMod val="300000"/>
                  <a:alpha val="59000"/>
                </a:schemeClr>
              </a:gs>
              <a:gs pos="100000">
                <a:schemeClr val="accent2">
                  <a:tint val="15000"/>
                  <a:satMod val="350000"/>
                  <a:alpha val="59000"/>
                </a:schemeClr>
              </a:gs>
            </a:gsLst>
            <a:lin ang="16200000" scaled="1"/>
            <a:tileRect/>
          </a:gradFill>
          <a:ln w="28575" cmpd="sng">
            <a:solidFill>
              <a:srgbClr val="0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2627784" y="4354875"/>
            <a:ext cx="922349" cy="847414"/>
          </a:xfrm>
          <a:custGeom>
            <a:avLst/>
            <a:gdLst>
              <a:gd name="connsiteX0" fmla="*/ 22566 w 2139503"/>
              <a:gd name="connsiteY0" fmla="*/ 1034706 h 1270919"/>
              <a:gd name="connsiteX1" fmla="*/ 1074851 w 2139503"/>
              <a:gd name="connsiteY1" fmla="*/ 563 h 1270919"/>
              <a:gd name="connsiteX2" fmla="*/ 2118066 w 2139503"/>
              <a:gd name="connsiteY2" fmla="*/ 1188920 h 1270919"/>
              <a:gd name="connsiteX3" fmla="*/ 22566 w 2139503"/>
              <a:gd name="connsiteY3" fmla="*/ 1034706 h 127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503" h="1270919">
                <a:moveTo>
                  <a:pt x="22566" y="1034706"/>
                </a:moveTo>
                <a:cubicBezTo>
                  <a:pt x="-151303" y="836647"/>
                  <a:pt x="725601" y="-25139"/>
                  <a:pt x="1074851" y="563"/>
                </a:cubicBezTo>
                <a:cubicBezTo>
                  <a:pt x="1424101" y="26265"/>
                  <a:pt x="2285887" y="1013539"/>
                  <a:pt x="2118066" y="1188920"/>
                </a:cubicBezTo>
                <a:cubicBezTo>
                  <a:pt x="1950245" y="1364301"/>
                  <a:pt x="196435" y="1232765"/>
                  <a:pt x="22566" y="103470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50000"/>
                  <a:satMod val="300000"/>
                  <a:alpha val="72000"/>
                </a:schemeClr>
              </a:gs>
              <a:gs pos="35000">
                <a:schemeClr val="accent1">
                  <a:tint val="37000"/>
                  <a:satMod val="300000"/>
                  <a:alpha val="72000"/>
                </a:schemeClr>
              </a:gs>
              <a:gs pos="100000">
                <a:schemeClr val="accent1">
                  <a:tint val="15000"/>
                  <a:satMod val="350000"/>
                  <a:alpha val="72000"/>
                </a:schemeClr>
              </a:gs>
            </a:gsLst>
            <a:lin ang="16200000" scaled="1"/>
            <a:tileRect/>
          </a:gra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89" name="Freeform 88"/>
          <p:cNvSpPr/>
          <p:nvPr/>
        </p:nvSpPr>
        <p:spPr>
          <a:xfrm rot="21169411">
            <a:off x="5614548" y="3523134"/>
            <a:ext cx="2981825" cy="3043903"/>
          </a:xfrm>
          <a:custGeom>
            <a:avLst/>
            <a:gdLst>
              <a:gd name="connsiteX0" fmla="*/ 2057 w 1818197"/>
              <a:gd name="connsiteY0" fmla="*/ 622779 h 1466814"/>
              <a:gd name="connsiteX1" fmla="*/ 1734700 w 1818197"/>
              <a:gd name="connsiteY1" fmla="*/ 24065 h 1466814"/>
              <a:gd name="connsiteX2" fmla="*/ 1389986 w 1818197"/>
              <a:gd name="connsiteY2" fmla="*/ 1457350 h 1466814"/>
              <a:gd name="connsiteX3" fmla="*/ 2057 w 1818197"/>
              <a:gd name="connsiteY3" fmla="*/ 622779 h 1466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8197" h="1466814">
                <a:moveTo>
                  <a:pt x="2057" y="622779"/>
                </a:moveTo>
                <a:cubicBezTo>
                  <a:pt x="59509" y="383898"/>
                  <a:pt x="1503378" y="-115030"/>
                  <a:pt x="1734700" y="24065"/>
                </a:cubicBezTo>
                <a:cubicBezTo>
                  <a:pt x="1966022" y="163160"/>
                  <a:pt x="1672712" y="1359076"/>
                  <a:pt x="1389986" y="1457350"/>
                </a:cubicBezTo>
                <a:cubicBezTo>
                  <a:pt x="1107260" y="1555624"/>
                  <a:pt x="-55395" y="861660"/>
                  <a:pt x="2057" y="62277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tint val="50000"/>
                  <a:satMod val="300000"/>
                  <a:alpha val="59000"/>
                </a:schemeClr>
              </a:gs>
              <a:gs pos="35000">
                <a:schemeClr val="accent2">
                  <a:tint val="37000"/>
                  <a:satMod val="300000"/>
                  <a:alpha val="59000"/>
                </a:schemeClr>
              </a:gs>
              <a:gs pos="100000">
                <a:schemeClr val="accent2">
                  <a:tint val="15000"/>
                  <a:satMod val="350000"/>
                  <a:alpha val="59000"/>
                </a:schemeClr>
              </a:gs>
            </a:gsLst>
            <a:lin ang="16200000" scaled="1"/>
            <a:tileRect/>
          </a:gradFill>
          <a:ln w="38100" cmpd="sng">
            <a:solidFill>
              <a:srgbClr val="0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1016285" y="4627286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1917348" y="3734336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1917348" y="5699207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2929571" y="4689829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1217602" y="3852265"/>
            <a:ext cx="699746" cy="809562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1252143" y="4745215"/>
            <a:ext cx="1677428" cy="62543"/>
          </a:xfrm>
          <a:prstGeom prst="line">
            <a:avLst/>
          </a:prstGeom>
          <a:ln w="57150" cmpd="sng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1217602" y="4828603"/>
            <a:ext cx="734287" cy="905145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2035277" y="3970194"/>
            <a:ext cx="0" cy="1729013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2118665" y="3935653"/>
            <a:ext cx="845447" cy="788717"/>
          </a:xfrm>
          <a:prstGeom prst="line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2153206" y="4891146"/>
            <a:ext cx="810906" cy="925990"/>
          </a:xfrm>
          <a:prstGeom prst="line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itle 1"/>
          <p:cNvSpPr txBox="1">
            <a:spLocks/>
          </p:cNvSpPr>
          <p:nvPr/>
        </p:nvSpPr>
        <p:spPr>
          <a:xfrm>
            <a:off x="457200" y="-27384"/>
            <a:ext cx="8435280" cy="1143000"/>
          </a:xfrm>
          <a:prstGeom prst="rect">
            <a:avLst/>
          </a:prstGeom>
          <a:ln w="38100" cmpd="sng">
            <a:noFill/>
          </a:ln>
        </p:spPr>
        <p:txBody>
          <a:bodyPr vert="horz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much is noise hurting me?</a:t>
            </a:r>
            <a:endParaRPr lang="en-US" sz="3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0" y="836712"/>
            <a:ext cx="9144000" cy="1384995"/>
          </a:xfrm>
          <a:prstGeom prst="rect">
            <a:avLst/>
          </a:prstGeom>
          <a:solidFill>
            <a:srgbClr val="FFFFFF">
              <a:alpha val="96000"/>
            </a:srgbClr>
          </a:solidFill>
          <a:ln w="38100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Gill Sans Light"/>
                <a:cs typeface="Gill Sans Light"/>
              </a:rPr>
              <a:t>Idea: 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  <a:latin typeface="Gill Sans Light"/>
                <a:cs typeface="Gill Sans Light"/>
              </a:rPr>
              <a:t>Cost(Break Rules) = Cost(Follow Rules)+#extra unhappy pairs</a:t>
            </a:r>
          </a:p>
          <a:p>
            <a:pPr algn="ctr"/>
            <a:r>
              <a:rPr lang="en-US" sz="2800" dirty="0" smtClean="0">
                <a:solidFill>
                  <a:schemeClr val="tx1"/>
                </a:solidFill>
                <a:latin typeface="Gill Sans Light"/>
                <a:cs typeface="Gill Sans Light"/>
              </a:rPr>
              <a:t>Extra unhappy pairs = </a:t>
            </a:r>
            <a:r>
              <a:rPr lang="en-US" sz="28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Edges cut across clusters</a:t>
            </a:r>
            <a:endParaRPr lang="en-US" sz="2800" b="1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923928" y="4627286"/>
            <a:ext cx="1068672" cy="523220"/>
          </a:xfrm>
          <a:prstGeom prst="rect">
            <a:avLst/>
          </a:prstGeom>
          <a:noFill/>
          <a:ln w="28575" cmpd="sng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Gill Sans Light"/>
                <a:cs typeface="Gill Sans Light"/>
              </a:rPr>
              <a:t>versus</a:t>
            </a:r>
            <a:endParaRPr lang="en-US" sz="2800" dirty="0">
              <a:latin typeface="Gill Sans Light"/>
              <a:cs typeface="Gill Sans Light"/>
            </a:endParaRPr>
          </a:p>
        </p:txBody>
      </p:sp>
      <p:sp>
        <p:nvSpPr>
          <p:cNvPr id="91" name="Oval 90"/>
          <p:cNvSpPr/>
          <p:nvPr/>
        </p:nvSpPr>
        <p:spPr>
          <a:xfrm>
            <a:off x="6038037" y="4779687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92" name="Oval 91"/>
          <p:cNvSpPr/>
          <p:nvPr/>
        </p:nvSpPr>
        <p:spPr>
          <a:xfrm>
            <a:off x="6939100" y="3886737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93" name="Oval 92"/>
          <p:cNvSpPr/>
          <p:nvPr/>
        </p:nvSpPr>
        <p:spPr>
          <a:xfrm>
            <a:off x="6939100" y="5851608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94" name="Oval 93"/>
          <p:cNvSpPr/>
          <p:nvPr/>
        </p:nvSpPr>
        <p:spPr>
          <a:xfrm>
            <a:off x="7951323" y="4842230"/>
            <a:ext cx="235858" cy="235858"/>
          </a:xfrm>
          <a:prstGeom prst="ellips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95" name="Straight Connector 94"/>
          <p:cNvCxnSpPr>
            <a:stCxn id="91" idx="7"/>
            <a:endCxn id="92" idx="2"/>
          </p:cNvCxnSpPr>
          <p:nvPr/>
        </p:nvCxnSpPr>
        <p:spPr>
          <a:xfrm flipV="1">
            <a:off x="6239354" y="4004666"/>
            <a:ext cx="699746" cy="809562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stCxn id="91" idx="5"/>
            <a:endCxn id="93" idx="1"/>
          </p:cNvCxnSpPr>
          <p:nvPr/>
        </p:nvCxnSpPr>
        <p:spPr>
          <a:xfrm>
            <a:off x="6239354" y="4981004"/>
            <a:ext cx="734287" cy="905145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/>
          <p:cNvCxnSpPr>
            <a:stCxn id="93" idx="0"/>
            <a:endCxn id="92" idx="4"/>
          </p:cNvCxnSpPr>
          <p:nvPr/>
        </p:nvCxnSpPr>
        <p:spPr>
          <a:xfrm flipV="1">
            <a:off x="7057029" y="4122595"/>
            <a:ext cx="0" cy="1729013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>
            <a:stCxn id="92" idx="5"/>
            <a:endCxn id="94" idx="1"/>
          </p:cNvCxnSpPr>
          <p:nvPr/>
        </p:nvCxnSpPr>
        <p:spPr>
          <a:xfrm>
            <a:off x="7140417" y="4088054"/>
            <a:ext cx="845447" cy="788717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93" idx="6"/>
            <a:endCxn id="94" idx="3"/>
          </p:cNvCxnSpPr>
          <p:nvPr/>
        </p:nvCxnSpPr>
        <p:spPr>
          <a:xfrm flipV="1">
            <a:off x="7174958" y="5043547"/>
            <a:ext cx="810906" cy="92599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404760" y="2492896"/>
            <a:ext cx="3261033" cy="461665"/>
          </a:xfrm>
          <a:prstGeom prst="rect">
            <a:avLst/>
          </a:prstGeom>
          <a:solidFill>
            <a:srgbClr val="000000"/>
          </a:solidFill>
          <a:ln w="38100" cmpd="sng">
            <a:solidFill>
              <a:srgbClr val="FFFFF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prstClr val="white"/>
                </a:solidFill>
                <a:latin typeface="Gill Sans Light"/>
                <a:cs typeface="Gill Sans Light"/>
              </a:rPr>
              <a:t>Break Rules</a:t>
            </a:r>
            <a:endParaRPr lang="en-US" sz="2400" dirty="0">
              <a:solidFill>
                <a:prstClr val="white"/>
              </a:solidFill>
              <a:latin typeface="Gill Sans Light"/>
              <a:cs typeface="Gill Sans Light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5138167" y="2492896"/>
            <a:ext cx="3754313" cy="461665"/>
          </a:xfrm>
          <a:prstGeom prst="rect">
            <a:avLst/>
          </a:prstGeom>
          <a:solidFill>
            <a:srgbClr val="000000"/>
          </a:solidFill>
          <a:ln w="38100" cmpd="sng">
            <a:solidFill>
              <a:srgbClr val="FFFFFF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prstClr val="white"/>
                </a:solidFill>
                <a:latin typeface="Gill Sans Light"/>
                <a:cs typeface="Gill Sans Light"/>
              </a:rPr>
              <a:t>Follow Rules</a:t>
            </a:r>
            <a:endParaRPr lang="en-US" sz="2400" dirty="0">
              <a:solidFill>
                <a:prstClr val="white"/>
              </a:solidFill>
              <a:latin typeface="Gill Sans Light"/>
              <a:cs typeface="Gill Sans Light"/>
            </a:endParaRPr>
          </a:p>
        </p:txBody>
      </p:sp>
      <p:cxnSp>
        <p:nvCxnSpPr>
          <p:cNvPr id="103" name="Straight Connector 102"/>
          <p:cNvCxnSpPr>
            <a:stCxn id="91" idx="6"/>
            <a:endCxn id="94" idx="2"/>
          </p:cNvCxnSpPr>
          <p:nvPr/>
        </p:nvCxnSpPr>
        <p:spPr>
          <a:xfrm>
            <a:off x="6273895" y="4897616"/>
            <a:ext cx="1677428" cy="62543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032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 47"/>
          <p:cNvSpPr/>
          <p:nvPr/>
        </p:nvSpPr>
        <p:spPr>
          <a:xfrm rot="21169411">
            <a:off x="3561767" y="3383174"/>
            <a:ext cx="1818197" cy="2385680"/>
          </a:xfrm>
          <a:custGeom>
            <a:avLst/>
            <a:gdLst>
              <a:gd name="connsiteX0" fmla="*/ 2057 w 1818197"/>
              <a:gd name="connsiteY0" fmla="*/ 622779 h 1466814"/>
              <a:gd name="connsiteX1" fmla="*/ 1734700 w 1818197"/>
              <a:gd name="connsiteY1" fmla="*/ 24065 h 1466814"/>
              <a:gd name="connsiteX2" fmla="*/ 1389986 w 1818197"/>
              <a:gd name="connsiteY2" fmla="*/ 1457350 h 1466814"/>
              <a:gd name="connsiteX3" fmla="*/ 2057 w 1818197"/>
              <a:gd name="connsiteY3" fmla="*/ 622779 h 1466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8197" h="1466814">
                <a:moveTo>
                  <a:pt x="2057" y="622779"/>
                </a:moveTo>
                <a:cubicBezTo>
                  <a:pt x="59509" y="383898"/>
                  <a:pt x="1503378" y="-115030"/>
                  <a:pt x="1734700" y="24065"/>
                </a:cubicBezTo>
                <a:cubicBezTo>
                  <a:pt x="1966022" y="163160"/>
                  <a:pt x="1672712" y="1359076"/>
                  <a:pt x="1389986" y="1457350"/>
                </a:cubicBezTo>
                <a:cubicBezTo>
                  <a:pt x="1107260" y="1555624"/>
                  <a:pt x="-55395" y="861660"/>
                  <a:pt x="2057" y="62277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tint val="50000"/>
                  <a:satMod val="300000"/>
                  <a:alpha val="59000"/>
                </a:schemeClr>
              </a:gs>
              <a:gs pos="35000">
                <a:schemeClr val="accent2">
                  <a:tint val="37000"/>
                  <a:satMod val="300000"/>
                  <a:alpha val="59000"/>
                </a:schemeClr>
              </a:gs>
              <a:gs pos="100000">
                <a:schemeClr val="accent2">
                  <a:tint val="15000"/>
                  <a:satMod val="350000"/>
                  <a:alpha val="59000"/>
                </a:schemeClr>
              </a:gs>
            </a:gsLst>
            <a:lin ang="16200000" scaled="1"/>
            <a:tileRect/>
          </a:gradFill>
          <a:ln w="28575" cmpd="sng">
            <a:solidFill>
              <a:schemeClr val="tx1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5436096" y="4093754"/>
            <a:ext cx="922349" cy="847414"/>
          </a:xfrm>
          <a:custGeom>
            <a:avLst/>
            <a:gdLst>
              <a:gd name="connsiteX0" fmla="*/ 22566 w 2139503"/>
              <a:gd name="connsiteY0" fmla="*/ 1034706 h 1270919"/>
              <a:gd name="connsiteX1" fmla="*/ 1074851 w 2139503"/>
              <a:gd name="connsiteY1" fmla="*/ 563 h 1270919"/>
              <a:gd name="connsiteX2" fmla="*/ 2118066 w 2139503"/>
              <a:gd name="connsiteY2" fmla="*/ 1188920 h 1270919"/>
              <a:gd name="connsiteX3" fmla="*/ 22566 w 2139503"/>
              <a:gd name="connsiteY3" fmla="*/ 1034706 h 127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503" h="1270919">
                <a:moveTo>
                  <a:pt x="22566" y="1034706"/>
                </a:moveTo>
                <a:cubicBezTo>
                  <a:pt x="-151303" y="836647"/>
                  <a:pt x="725601" y="-25139"/>
                  <a:pt x="1074851" y="563"/>
                </a:cubicBezTo>
                <a:cubicBezTo>
                  <a:pt x="1424101" y="26265"/>
                  <a:pt x="2285887" y="1013539"/>
                  <a:pt x="2118066" y="1188920"/>
                </a:cubicBezTo>
                <a:cubicBezTo>
                  <a:pt x="1950245" y="1364301"/>
                  <a:pt x="196435" y="1232765"/>
                  <a:pt x="22566" y="103470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50000"/>
                  <a:satMod val="300000"/>
                  <a:alpha val="72000"/>
                </a:schemeClr>
              </a:gs>
              <a:gs pos="35000">
                <a:schemeClr val="accent1">
                  <a:tint val="37000"/>
                  <a:satMod val="300000"/>
                  <a:alpha val="72000"/>
                </a:schemeClr>
              </a:gs>
              <a:gs pos="100000">
                <a:schemeClr val="accent1">
                  <a:tint val="15000"/>
                  <a:satMod val="350000"/>
                  <a:alpha val="72000"/>
                </a:schemeClr>
              </a:gs>
            </a:gsLst>
            <a:lin ang="16200000" scaled="1"/>
            <a:tileRect/>
          </a:gra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3834471" y="441964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4735534" y="3526697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4735534" y="5491568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5747757" y="4482190"/>
            <a:ext cx="235858" cy="235858"/>
          </a:xfrm>
          <a:prstGeom prst="ellips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Light"/>
              <a:cs typeface="Gill Sans Light"/>
            </a:endParaRPr>
          </a:p>
        </p:txBody>
      </p:sp>
      <p:cxnSp>
        <p:nvCxnSpPr>
          <p:cNvPr id="171" name="Straight Connector 170"/>
          <p:cNvCxnSpPr>
            <a:stCxn id="131" idx="7"/>
            <a:endCxn id="132" idx="2"/>
          </p:cNvCxnSpPr>
          <p:nvPr/>
        </p:nvCxnSpPr>
        <p:spPr>
          <a:xfrm flipV="1">
            <a:off x="4035788" y="3644626"/>
            <a:ext cx="699746" cy="809562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>
            <a:stCxn id="131" idx="6"/>
            <a:endCxn id="134" idx="2"/>
          </p:cNvCxnSpPr>
          <p:nvPr/>
        </p:nvCxnSpPr>
        <p:spPr>
          <a:xfrm>
            <a:off x="4070329" y="4537576"/>
            <a:ext cx="1677428" cy="62543"/>
          </a:xfrm>
          <a:prstGeom prst="line">
            <a:avLst/>
          </a:prstGeom>
          <a:ln w="76200" cmpd="sng">
            <a:solidFill>
              <a:srgbClr val="FF0000"/>
            </a:solidFill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>
            <a:stCxn id="131" idx="5"/>
            <a:endCxn id="133" idx="1"/>
          </p:cNvCxnSpPr>
          <p:nvPr/>
        </p:nvCxnSpPr>
        <p:spPr>
          <a:xfrm>
            <a:off x="4035788" y="4620964"/>
            <a:ext cx="734287" cy="905145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33" idx="0"/>
            <a:endCxn id="132" idx="4"/>
          </p:cNvCxnSpPr>
          <p:nvPr/>
        </p:nvCxnSpPr>
        <p:spPr>
          <a:xfrm flipV="1">
            <a:off x="4853463" y="3762555"/>
            <a:ext cx="0" cy="1729013"/>
          </a:xfrm>
          <a:prstGeom prst="line">
            <a:avLst/>
          </a:prstGeom>
          <a:ln w="28575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32" idx="5"/>
            <a:endCxn id="134" idx="1"/>
          </p:cNvCxnSpPr>
          <p:nvPr/>
        </p:nvCxnSpPr>
        <p:spPr>
          <a:xfrm>
            <a:off x="4936851" y="3728014"/>
            <a:ext cx="845447" cy="788717"/>
          </a:xfrm>
          <a:prstGeom prst="line">
            <a:avLst/>
          </a:prstGeom>
          <a:ln w="76200" cmpd="sng"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33" idx="6"/>
            <a:endCxn id="134" idx="3"/>
          </p:cNvCxnSpPr>
          <p:nvPr/>
        </p:nvCxnSpPr>
        <p:spPr>
          <a:xfrm flipV="1">
            <a:off x="4971392" y="4683507"/>
            <a:ext cx="810906" cy="925990"/>
          </a:xfrm>
          <a:prstGeom prst="line">
            <a:avLst/>
          </a:prstGeom>
          <a:ln w="76200" cmpd="sng">
            <a:solidFill>
              <a:srgbClr val="FF00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itle 1"/>
          <p:cNvSpPr txBox="1">
            <a:spLocks/>
          </p:cNvSpPr>
          <p:nvPr/>
        </p:nvSpPr>
        <p:spPr>
          <a:xfrm>
            <a:off x="457200" y="-162272"/>
            <a:ext cx="8435280" cy="1143000"/>
          </a:xfrm>
          <a:prstGeom prst="rect">
            <a:avLst/>
          </a:prstGeom>
          <a:ln w="38100" cmpd="sng">
            <a:noFill/>
          </a:ln>
        </p:spPr>
        <p:txBody>
          <a:bodyPr vert="horz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many unhappy pairs?</a:t>
            </a:r>
            <a:endParaRPr lang="en-US" sz="3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95536" y="2276872"/>
            <a:ext cx="8496944" cy="954107"/>
          </a:xfrm>
          <a:prstGeom prst="rect">
            <a:avLst/>
          </a:prstGeom>
          <a:solidFill>
            <a:srgbClr val="FFFFFF">
              <a:alpha val="96000"/>
            </a:srgbClr>
          </a:solidFill>
          <a:ln w="38100" cmpd="sng">
            <a:solidFill>
              <a:srgbClr val="000000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Charge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unhappy pairs to </a:t>
            </a:r>
            <a:r>
              <a:rPr lang="en-US" sz="28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Bad Triangles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(+ignored edges)</a:t>
            </a:r>
          </a:p>
          <a:p>
            <a:pPr algn="ctr"/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#</a:t>
            </a:r>
            <a:r>
              <a:rPr lang="en-US" sz="28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Bad Triangles</a:t>
            </a:r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due to edge “deletions”?</a:t>
            </a:r>
          </a:p>
        </p:txBody>
      </p:sp>
      <p:sp>
        <p:nvSpPr>
          <p:cNvPr id="2" name="Isosceles Triangle 1"/>
          <p:cNvSpPr/>
          <p:nvPr/>
        </p:nvSpPr>
        <p:spPr>
          <a:xfrm>
            <a:off x="4139952" y="3717934"/>
            <a:ext cx="1584176" cy="770744"/>
          </a:xfrm>
          <a:prstGeom prst="triangle">
            <a:avLst>
              <a:gd name="adj" fmla="val 37975"/>
            </a:avLst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Isosceles Triangle 34"/>
          <p:cNvSpPr/>
          <p:nvPr/>
        </p:nvSpPr>
        <p:spPr>
          <a:xfrm rot="10995725">
            <a:off x="4119306" y="4690367"/>
            <a:ext cx="1584176" cy="770744"/>
          </a:xfrm>
          <a:prstGeom prst="triangle">
            <a:avLst>
              <a:gd name="adj" fmla="val 50802"/>
            </a:avLst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0" y="5859269"/>
            <a:ext cx="9144000" cy="954107"/>
          </a:xfrm>
          <a:prstGeom prst="rect">
            <a:avLst/>
          </a:prstGeom>
          <a:solidFill>
            <a:srgbClr val="FFFFFF">
              <a:alpha val="96000"/>
            </a:srgbClr>
          </a:solidFill>
          <a:ln w="38100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Gill Sans Light"/>
                <a:cs typeface="Gill Sans Light"/>
              </a:rPr>
              <a:t>Lemma:</a:t>
            </a:r>
          </a:p>
          <a:p>
            <a:pPr algn="ctr"/>
            <a:r>
              <a:rPr lang="en-US" sz="2800" dirty="0" smtClean="0">
                <a:solidFill>
                  <a:schemeClr val="tx1"/>
                </a:solidFill>
                <a:latin typeface="Gill Sans Light"/>
                <a:cs typeface="Gill Sans Light"/>
              </a:rPr>
              <a:t>#</a:t>
            </a:r>
            <a:r>
              <a:rPr lang="en-US" sz="2800" b="1" u="sng" dirty="0" smtClean="0">
                <a:solidFill>
                  <a:schemeClr val="tx1"/>
                </a:solidFill>
                <a:latin typeface="Gill Sans Light"/>
                <a:cs typeface="Gill Sans Light"/>
              </a:rPr>
              <a:t>Bad Triangles </a:t>
            </a:r>
            <a:r>
              <a:rPr lang="en-US" sz="28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&lt; (#Edges ignored) * (max degree)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549852" y="817548"/>
            <a:ext cx="5625573" cy="1446373"/>
            <a:chOff x="1549852" y="817548"/>
            <a:chExt cx="5625573" cy="1446373"/>
          </a:xfrm>
        </p:grpSpPr>
        <p:grpSp>
          <p:nvGrpSpPr>
            <p:cNvPr id="4" name="Group 3"/>
            <p:cNvGrpSpPr/>
            <p:nvPr/>
          </p:nvGrpSpPr>
          <p:grpSpPr>
            <a:xfrm>
              <a:off x="2195736" y="1124744"/>
              <a:ext cx="2149144" cy="1139177"/>
              <a:chOff x="3358960" y="941505"/>
              <a:chExt cx="2149144" cy="1139177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3358960" y="1834455"/>
                <a:ext cx="235858" cy="235858"/>
              </a:xfrm>
              <a:prstGeom prst="ellipse">
                <a:avLst/>
              </a:prstGeom>
              <a:ln w="38100" cmpd="sng">
                <a:solidFill>
                  <a:srgbClr val="000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4260023" y="941505"/>
                <a:ext cx="235858" cy="235858"/>
              </a:xfrm>
              <a:prstGeom prst="ellipse">
                <a:avLst/>
              </a:prstGeom>
              <a:ln w="38100" cmpd="sng">
                <a:solidFill>
                  <a:srgbClr val="000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272246" y="1844824"/>
                <a:ext cx="235858" cy="235858"/>
              </a:xfrm>
              <a:prstGeom prst="ellipse">
                <a:avLst/>
              </a:prstGeom>
              <a:ln w="38100" cmpd="sng">
                <a:solidFill>
                  <a:srgbClr val="0000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cxnSp>
            <p:nvCxnSpPr>
              <p:cNvPr id="29" name="Straight Connector 28"/>
              <p:cNvCxnSpPr>
                <a:stCxn id="26" idx="7"/>
                <a:endCxn id="27" idx="3"/>
              </p:cNvCxnSpPr>
              <p:nvPr/>
            </p:nvCxnSpPr>
            <p:spPr>
              <a:xfrm flipV="1">
                <a:off x="3560277" y="1142822"/>
                <a:ext cx="734287" cy="726174"/>
              </a:xfrm>
              <a:prstGeom prst="line">
                <a:avLst/>
              </a:prstGeom>
              <a:ln w="28575" cmpd="sng">
                <a:solidFill>
                  <a:srgbClr val="000000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>
                <a:stCxn id="26" idx="6"/>
                <a:endCxn id="28" idx="2"/>
              </p:cNvCxnSpPr>
              <p:nvPr/>
            </p:nvCxnSpPr>
            <p:spPr>
              <a:xfrm>
                <a:off x="3594818" y="1952384"/>
                <a:ext cx="1677428" cy="10369"/>
              </a:xfrm>
              <a:prstGeom prst="line">
                <a:avLst/>
              </a:prstGeom>
              <a:ln w="28575" cmpd="sng">
                <a:solidFill>
                  <a:srgbClr val="000000"/>
                </a:solidFill>
                <a:prstDash val="sysDash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stCxn id="27" idx="5"/>
                <a:endCxn id="28" idx="1"/>
              </p:cNvCxnSpPr>
              <p:nvPr/>
            </p:nvCxnSpPr>
            <p:spPr>
              <a:xfrm>
                <a:off x="4461340" y="1142822"/>
                <a:ext cx="845447" cy="736543"/>
              </a:xfrm>
              <a:prstGeom prst="line">
                <a:avLst/>
              </a:prstGeom>
              <a:ln w="28575" cmpd="sng">
                <a:solidFill>
                  <a:srgbClr val="000000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" name="TextBox 4"/>
            <p:cNvSpPr txBox="1"/>
            <p:nvPr/>
          </p:nvSpPr>
          <p:spPr>
            <a:xfrm>
              <a:off x="1549852" y="817548"/>
              <a:ext cx="789900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800" b="1" dirty="0" err="1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Def</a:t>
              </a:r>
              <a:r>
                <a:rPr lang="en-US" sz="2800" b="1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:</a:t>
              </a:r>
              <a:endParaRPr lang="en-US" sz="2800" b="1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790212" y="1177588"/>
              <a:ext cx="2385213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=   Bad Triangle</a:t>
              </a:r>
              <a:endParaRPr lang="en-US" sz="2800" b="1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36512" y="5877272"/>
            <a:ext cx="9144000" cy="954107"/>
          </a:xfrm>
          <a:prstGeom prst="rect">
            <a:avLst/>
          </a:prstGeom>
          <a:solidFill>
            <a:srgbClr val="FFFFFF">
              <a:alpha val="96000"/>
            </a:srgbClr>
          </a:solidFill>
          <a:ln w="38100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Gill Sans Light"/>
                <a:cs typeface="Gill Sans Light"/>
              </a:rPr>
              <a:t>Lemma:</a:t>
            </a:r>
          </a:p>
          <a:p>
            <a:pPr algn="ctr"/>
            <a:r>
              <a:rPr lang="en-US" sz="2800" dirty="0" smtClean="0">
                <a:solidFill>
                  <a:schemeClr val="tx1"/>
                </a:solidFill>
                <a:latin typeface="Gill Sans Light"/>
                <a:cs typeface="Gill Sans Light"/>
              </a:rPr>
              <a:t>#</a:t>
            </a:r>
            <a:r>
              <a:rPr lang="en-US" sz="2800" b="1" u="sng" dirty="0" smtClean="0">
                <a:solidFill>
                  <a:schemeClr val="tx1"/>
                </a:solidFill>
                <a:latin typeface="Gill Sans Light"/>
                <a:cs typeface="Gill Sans Light"/>
              </a:rPr>
              <a:t>Bad Triangles </a:t>
            </a:r>
            <a:r>
              <a:rPr lang="en-US" sz="28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&lt; </a:t>
            </a:r>
            <a:r>
              <a:rPr lang="el-GR" sz="28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ε</a:t>
            </a:r>
            <a:r>
              <a:rPr lang="en-US" sz="28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V log V</a:t>
            </a:r>
          </a:p>
        </p:txBody>
      </p:sp>
    </p:spTree>
    <p:extLst>
      <p:ext uri="{BB962C8B-B14F-4D97-AF65-F5344CB8AC3E}">
        <p14:creationId xmlns:p14="http://schemas.microsoft.com/office/powerpoint/2010/main" val="1304656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2" grpId="0" animBg="1"/>
      <p:bldP spid="35" grpId="0" animBg="1"/>
      <p:bldP spid="36" grpId="0" animBg="1"/>
      <p:bldP spid="38" grpId="0" animBg="1"/>
      <p:bldP spid="38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457200" y="692696"/>
            <a:ext cx="8003232" cy="432426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500" u="sng" dirty="0" err="1" smtClean="0">
                <a:solidFill>
                  <a:schemeClr val="tx1"/>
                </a:solidFill>
                <a:latin typeface="Gill Sans Light"/>
                <a:cs typeface="Gill Sans Light"/>
              </a:rPr>
              <a:t>ClusterWild</a:t>
            </a:r>
            <a:r>
              <a:rPr lang="en-US" sz="3500" u="sng" dirty="0">
                <a:solidFill>
                  <a:schemeClr val="tx1"/>
                </a:solidFill>
                <a:latin typeface="Gill Sans Light"/>
                <a:cs typeface="Gill Sans Light"/>
              </a:rPr>
              <a:t>!</a:t>
            </a:r>
            <a:endParaRPr lang="en-US" sz="3500" u="sng" dirty="0" smtClean="0">
              <a:solidFill>
                <a:schemeClr val="tx1"/>
              </a:solidFill>
              <a:latin typeface="Gill Sans Light"/>
              <a:cs typeface="Gill Sans Light"/>
            </a:endParaRPr>
          </a:p>
          <a:p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/>
            </a:r>
            <a:b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</a:br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If </a:t>
            </a:r>
            <a:r>
              <a:rPr lang="en-US" sz="2500" i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P is the </a:t>
            </a:r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#cores  &lt;</a:t>
            </a:r>
          </a:p>
          <a:p>
            <a:endParaRPr lang="en-US" sz="2500" dirty="0" smtClean="0">
              <a:solidFill>
                <a:schemeClr val="tx1"/>
              </a:solidFill>
              <a:latin typeface="Gill Sans Light"/>
              <a:cs typeface="Gill Sans Light"/>
            </a:endParaRPr>
          </a:p>
          <a:p>
            <a:r>
              <a:rPr lang="en-US" sz="2500" i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Then, </a:t>
            </a:r>
            <a:r>
              <a:rPr lang="en-US" sz="2500" i="1" dirty="0" err="1" smtClean="0">
                <a:solidFill>
                  <a:schemeClr val="tx1"/>
                </a:solidFill>
                <a:latin typeface="Gill Sans Light"/>
                <a:cs typeface="Gill Sans Light"/>
              </a:rPr>
              <a:t>ClusterWild</a:t>
            </a:r>
            <a:r>
              <a:rPr lang="en-US" sz="2500" i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! Achieves an approximation ratio of</a:t>
            </a:r>
          </a:p>
          <a:p>
            <a:endParaRPr lang="en-US" sz="2800" i="1" dirty="0" smtClean="0">
              <a:solidFill>
                <a:schemeClr val="tx1"/>
              </a:solidFill>
              <a:latin typeface="Gill Sans Light"/>
              <a:cs typeface="Gill Sans Light"/>
            </a:endParaRPr>
          </a:p>
          <a:p>
            <a:r>
              <a:rPr lang="en-US" sz="2800" i="1" dirty="0" smtClean="0">
                <a:solidFill>
                  <a:schemeClr val="tx1"/>
                </a:solidFill>
                <a:latin typeface="Gill Sans Light"/>
                <a:cs typeface="Gill Sans Light"/>
              </a:rPr>
              <a:t/>
            </a:r>
            <a:br>
              <a:rPr lang="en-US" sz="2800" i="1" dirty="0" smtClean="0">
                <a:solidFill>
                  <a:schemeClr val="tx1"/>
                </a:solidFill>
                <a:latin typeface="Gill Sans Light"/>
                <a:cs typeface="Gill Sans Light"/>
              </a:rPr>
            </a:br>
            <a:r>
              <a:rPr lang="en-US" sz="2800" i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with running time</a:t>
            </a:r>
          </a:p>
          <a:p>
            <a:endParaRPr lang="en-US" sz="2800" i="1" dirty="0">
              <a:solidFill>
                <a:schemeClr val="tx1"/>
              </a:solidFill>
              <a:latin typeface="Gill Sans Light"/>
              <a:cs typeface="Gill Sans Light"/>
            </a:endParaRPr>
          </a:p>
          <a:p>
            <a:endParaRPr lang="en-US" sz="2800" i="1" dirty="0" smtClean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Main Theorem [NIPS2015]</a:t>
            </a:r>
            <a:endParaRPr lang="en-US" sz="3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7504" y="5182160"/>
            <a:ext cx="8928992" cy="1631216"/>
          </a:xfrm>
          <a:prstGeom prst="rect">
            <a:avLst/>
          </a:prstGeom>
          <a:solidFill>
            <a:srgbClr val="0C1268">
              <a:alpha val="74000"/>
            </a:srgbClr>
          </a:solidFill>
          <a:ln>
            <a:solidFill>
              <a:srgbClr val="FFFFFF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500" b="1" u="sng" dirty="0" smtClean="0">
                <a:solidFill>
                  <a:schemeClr val="bg1"/>
                </a:solidFill>
                <a:latin typeface="Gill Sans Light"/>
                <a:cs typeface="Gill Sans Light"/>
              </a:rPr>
              <a:t>Proof Ingredients:</a:t>
            </a:r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 </a:t>
            </a:r>
          </a:p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- LP duality bounds</a:t>
            </a:r>
          </a:p>
          <a:p>
            <a:pPr marL="342900" indent="-342900" algn="ctr">
              <a:buFontTx/>
              <a:buChar char="-"/>
            </a:pPr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Lock</a:t>
            </a:r>
            <a:r>
              <a:rPr lang="en-US" sz="2500" b="1" dirty="0">
                <a:solidFill>
                  <a:schemeClr val="bg1"/>
                </a:solidFill>
                <a:latin typeface="Gill Sans Light"/>
                <a:cs typeface="Gill Sans Light"/>
              </a:rPr>
              <a:t>-free(Algorithm( </a:t>
            </a:r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Graph )</a:t>
            </a:r>
            <a:r>
              <a:rPr lang="en-US" sz="2500" b="1" dirty="0">
                <a:solidFill>
                  <a:schemeClr val="bg1"/>
                </a:solidFill>
                <a:latin typeface="Gill Sans Light"/>
                <a:cs typeface="Gill Sans Light"/>
              </a:rPr>
              <a:t>) = Algorithm( </a:t>
            </a:r>
            <a:r>
              <a:rPr lang="en-US" sz="2500" b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Graph+Noise</a:t>
            </a:r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 )</a:t>
            </a:r>
          </a:p>
          <a:p>
            <a:pPr marL="342900" indent="-342900" algn="ctr">
              <a:buFontTx/>
              <a:buChar char="-"/>
            </a:pPr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Show Progress =&gt; </a:t>
            </a:r>
            <a:r>
              <a:rPr lang="en-US" sz="2500" b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Max.Deg</a:t>
            </a:r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 decays exponentially fast</a:t>
            </a:r>
            <a:endParaRPr lang="en-US" sz="2500" b="1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556792"/>
            <a:ext cx="418956" cy="576064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3941996"/>
            <a:ext cx="4464496" cy="927164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678" y="2900151"/>
            <a:ext cx="4026644" cy="44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06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Experiments</a:t>
            </a:r>
            <a:endParaRPr lang="en-US" sz="3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4125036"/>
              </p:ext>
            </p:extLst>
          </p:nvPr>
        </p:nvGraphicFramePr>
        <p:xfrm>
          <a:off x="1506364" y="3379832"/>
          <a:ext cx="6096000" cy="14173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255912"/>
                <a:gridCol w="1808088"/>
                <a:gridCol w="203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smtClean="0">
                          <a:latin typeface="Gill Sans Light"/>
                          <a:cs typeface="Gill Sans Light"/>
                        </a:rPr>
                        <a:t>Graph</a:t>
                      </a:r>
                      <a:endParaRPr lang="en-US" sz="2500" dirty="0">
                        <a:latin typeface="Gill Sans Light"/>
                        <a:cs typeface="Gill 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smtClean="0">
                          <a:latin typeface="Gill Sans Light"/>
                          <a:cs typeface="Gill Sans Light"/>
                        </a:rPr>
                        <a:t># vertices</a:t>
                      </a:r>
                      <a:endParaRPr lang="en-US" sz="2500" dirty="0">
                        <a:latin typeface="Gill Sans Light"/>
                        <a:cs typeface="Gill 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smtClean="0">
                          <a:latin typeface="Gill Sans Light"/>
                          <a:cs typeface="Gill Sans Light"/>
                        </a:rPr>
                        <a:t>#edges</a:t>
                      </a:r>
                      <a:endParaRPr lang="en-US" sz="2500" dirty="0">
                        <a:latin typeface="Gill Sans Light"/>
                        <a:cs typeface="Gill Sans Ligh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smtClean="0">
                          <a:latin typeface="Gill Sans Light"/>
                          <a:cs typeface="Gill Sans Light"/>
                        </a:rPr>
                        <a:t>IT-2004</a:t>
                      </a:r>
                      <a:endParaRPr lang="en-US" sz="2500" dirty="0">
                        <a:latin typeface="Gill Sans Light"/>
                        <a:cs typeface="Gill 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smtClean="0">
                          <a:latin typeface="Gill Sans Light"/>
                          <a:cs typeface="Gill Sans Light"/>
                        </a:rPr>
                        <a:t>41 million</a:t>
                      </a:r>
                      <a:endParaRPr lang="en-US" sz="2500" dirty="0">
                        <a:latin typeface="Gill Sans Light"/>
                        <a:cs typeface="Gill 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smtClean="0">
                          <a:latin typeface="Gill Sans Light"/>
                          <a:cs typeface="Gill Sans Light"/>
                        </a:rPr>
                        <a:t>1.1</a:t>
                      </a:r>
                      <a:r>
                        <a:rPr lang="en-US" sz="2500" baseline="0" dirty="0" smtClean="0">
                          <a:latin typeface="Gill Sans Light"/>
                          <a:cs typeface="Gill Sans Light"/>
                        </a:rPr>
                        <a:t> billion</a:t>
                      </a:r>
                      <a:endParaRPr lang="en-US" sz="2500" dirty="0">
                        <a:latin typeface="Gill Sans Light"/>
                        <a:cs typeface="Gill Sans Ligh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smtClean="0">
                          <a:latin typeface="Gill Sans Light"/>
                          <a:cs typeface="Gill Sans Light"/>
                        </a:rPr>
                        <a:t>WebBase-2001</a:t>
                      </a:r>
                      <a:endParaRPr lang="en-US" sz="2500" dirty="0">
                        <a:latin typeface="Gill Sans Light"/>
                        <a:cs typeface="Gill 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smtClean="0">
                          <a:latin typeface="Gill Sans Light"/>
                          <a:cs typeface="Gill Sans Light"/>
                        </a:rPr>
                        <a:t>118 million</a:t>
                      </a:r>
                      <a:endParaRPr lang="en-US" sz="2500" dirty="0">
                        <a:latin typeface="Gill Sans Light"/>
                        <a:cs typeface="Gill Sans Ligh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 smtClean="0">
                          <a:latin typeface="Gill Sans Light"/>
                          <a:cs typeface="Gill Sans Light"/>
                        </a:rPr>
                        <a:t>1.0 billion</a:t>
                      </a:r>
                      <a:endParaRPr lang="en-US" sz="2500" dirty="0">
                        <a:latin typeface="Gill Sans Light"/>
                        <a:cs typeface="Gill Sans Light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251520" y="1415098"/>
            <a:ext cx="87849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Implementation in Multicore </a:t>
            </a:r>
            <a:r>
              <a:rPr lang="en-US" sz="25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Scala</a:t>
            </a:r>
            <a:endParaRPr lang="en-US" sz="25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Experiments on Amazon EC2’s r3.8xlarge </a:t>
            </a:r>
          </a:p>
          <a:p>
            <a:pPr algn="ctr"/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Specs: </a:t>
            </a:r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32 </a:t>
            </a:r>
            <a:r>
              <a:rPr lang="en-US" sz="2500" b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vCPUs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, </a:t>
            </a:r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244GBs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RAM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069998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-27384"/>
            <a:ext cx="9076591" cy="11430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Running Time on Billion-edge Graphs</a:t>
            </a:r>
            <a:endParaRPr lang="en-US" sz="3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728" y="3658146"/>
            <a:ext cx="3743776" cy="29212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3632002"/>
            <a:ext cx="3825169" cy="29911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008" y="836712"/>
            <a:ext cx="3723436" cy="29395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3640" y="836712"/>
            <a:ext cx="3528235" cy="281156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79772" y="2420888"/>
            <a:ext cx="8928992" cy="2246769"/>
          </a:xfrm>
          <a:prstGeom prst="rect">
            <a:avLst/>
          </a:prstGeom>
          <a:solidFill>
            <a:schemeClr val="tx1"/>
          </a:solidFill>
          <a:ln>
            <a:solidFill>
              <a:srgbClr val="FFFFFF"/>
            </a:solidFill>
          </a:ln>
        </p:spPr>
        <p:txBody>
          <a:bodyPr wrap="square">
            <a:spAutoFit/>
          </a:bodyPr>
          <a:lstStyle/>
          <a:p>
            <a:pPr algn="ctr"/>
            <a:endParaRPr lang="en-US" sz="35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3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Clustering </a:t>
            </a:r>
            <a:r>
              <a:rPr lang="en-US" sz="3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Billion-Edge</a:t>
            </a:r>
            <a:r>
              <a:rPr lang="en-US" sz="3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Graphs in 5 sec.</a:t>
            </a:r>
          </a:p>
          <a:p>
            <a:pPr algn="ctr"/>
            <a:r>
              <a:rPr lang="en-US" sz="3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12-15x </a:t>
            </a:r>
            <a:r>
              <a:rPr lang="en-US" sz="3500" dirty="0">
                <a:solidFill>
                  <a:schemeClr val="bg1"/>
                </a:solidFill>
                <a:latin typeface="Gill Sans Light"/>
                <a:cs typeface="Gill Sans Light"/>
              </a:rPr>
              <a:t>Speedup  on 32 </a:t>
            </a:r>
            <a:r>
              <a:rPr lang="en-US" sz="3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threads</a:t>
            </a:r>
          </a:p>
          <a:p>
            <a:pPr algn="ctr"/>
            <a:endParaRPr lang="en-US" sz="35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044827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53380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What is this talk about?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3" name="Picture 2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40040">
            <a:off x="5484239" y="1388911"/>
            <a:ext cx="6858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496" y="980728"/>
            <a:ext cx="7529250" cy="61247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Correlation Clustering</a:t>
            </a:r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can we scale up?</a:t>
            </a:r>
          </a:p>
          <a:p>
            <a:pPr marL="571500" indent="-571500">
              <a:buFontTx/>
              <a:buChar char="-"/>
            </a:pPr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2800" i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ClusterWild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!: </a:t>
            </a:r>
            <a:b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 novel </a:t>
            </a:r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Asynchronous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algorithm for Parallel CC</a:t>
            </a:r>
          </a:p>
          <a:p>
            <a:pPr marL="571500" indent="-571500">
              <a:buFontTx/>
              <a:buChar char="-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Theory</a:t>
            </a:r>
          </a:p>
          <a:p>
            <a:pPr marL="571500" indent="-571500">
              <a:buFontTx/>
              <a:buChar char="-"/>
            </a:pPr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Practice</a:t>
            </a:r>
          </a:p>
          <a:p>
            <a:pPr marL="571500" indent="-571500">
              <a:buFontTx/>
              <a:buChar char="-"/>
            </a:pPr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7504" y="3694673"/>
            <a:ext cx="8928992" cy="1354217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Noisy viewpoint:</a:t>
            </a:r>
          </a:p>
          <a:p>
            <a:pPr algn="ctr"/>
            <a:r>
              <a:rPr lang="en-US" sz="2600" b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Asyncronous</a:t>
            </a:r>
            <a: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( </a:t>
            </a:r>
            <a:r>
              <a:rPr lang="en-US" sz="26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Algorithm</a:t>
            </a:r>
            <a:r>
              <a:rPr lang="en-US" sz="2600" dirty="0">
                <a:solidFill>
                  <a:schemeClr val="bg1"/>
                </a:solidFill>
                <a:latin typeface="Gill Sans Light"/>
                <a:cs typeface="Gill Sans Light"/>
              </a:rPr>
              <a:t>( </a:t>
            </a:r>
            <a: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DATA ) ) </a:t>
            </a:r>
            <a:r>
              <a:rPr lang="en-US" sz="2600" dirty="0">
                <a:solidFill>
                  <a:schemeClr val="bg1"/>
                </a:solidFill>
                <a:latin typeface="Gill Sans Light"/>
                <a:cs typeface="Gill Sans Light"/>
              </a:rPr>
              <a:t> </a:t>
            </a:r>
            <a: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  </a:t>
            </a:r>
            <a:r>
              <a:rPr lang="en-US" sz="26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Algorithm</a:t>
            </a:r>
            <a:r>
              <a:rPr lang="en-US" sz="2600" dirty="0">
                <a:solidFill>
                  <a:schemeClr val="bg1"/>
                </a:solidFill>
                <a:latin typeface="Gill Sans Light"/>
                <a:cs typeface="Gill Sans Light"/>
              </a:rPr>
              <a:t>( </a:t>
            </a:r>
            <a: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DATA + Noise )</a:t>
            </a:r>
            <a:b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</a:br>
            <a:endParaRPr lang="en-US" sz="26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77702" y="5797713"/>
            <a:ext cx="7988596" cy="1015663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Clustering </a:t>
            </a:r>
            <a:r>
              <a:rPr lang="en-US" sz="30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Billion-edge</a:t>
            </a:r>
            <a:r>
              <a:rPr lang="en-US" sz="3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Graphs in </a:t>
            </a:r>
            <a:r>
              <a:rPr lang="en-US" sz="30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5 sec</a:t>
            </a:r>
            <a:r>
              <a:rPr lang="en-US" sz="3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. </a:t>
            </a:r>
          </a:p>
          <a:p>
            <a:pPr algn="ctr"/>
            <a:r>
              <a:rPr lang="en-US" sz="3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on </a:t>
            </a:r>
            <a:r>
              <a:rPr lang="en-US" sz="30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32 threads </a:t>
            </a:r>
            <a:r>
              <a:rPr lang="en-US" sz="3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on </a:t>
            </a:r>
            <a:r>
              <a:rPr lang="en-US" sz="30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Amazon EC2</a:t>
            </a:r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4301728"/>
            <a:ext cx="368300" cy="2794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798046" y="4293096"/>
            <a:ext cx="4094434" cy="553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618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1" animBg="1"/>
      <p:bldP spid="7" grpId="2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5496" y="714464"/>
            <a:ext cx="9264075" cy="60170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Provable Clustering for Billion-Scale Graphs</a:t>
            </a:r>
          </a:p>
          <a:p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Large Scale Implementation (</a:t>
            </a:r>
            <a:r>
              <a:rPr lang="en-US" sz="28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Scala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multicore tested on EC2)</a:t>
            </a:r>
          </a:p>
          <a:p>
            <a:pPr marL="571500" indent="-571500">
              <a:buFontTx/>
              <a:buChar char="-"/>
            </a:pPr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Meta-framework for HOGWILD! (</a:t>
            </a:r>
            <a:r>
              <a:rPr lang="en-US" sz="28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async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 parallel) algorithms</a:t>
            </a:r>
          </a:p>
          <a:p>
            <a:pPr marL="571500" indent="-571500">
              <a:buFontTx/>
              <a:buChar char="-"/>
            </a:pPr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5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Applied on </a:t>
            </a:r>
            <a:r>
              <a:rPr lang="en-US" sz="25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async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 ML (SGD,  SCD,  SVRG,…). Simple + Intuitive</a:t>
            </a:r>
          </a:p>
          <a:p>
            <a:pPr algn="ctr"/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	[Mania, Pan, </a:t>
            </a:r>
            <a:r>
              <a:rPr lang="en-US" sz="2500" b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Papailiopoulos</a:t>
            </a:r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, </a:t>
            </a:r>
            <a:r>
              <a:rPr lang="en-US" sz="2500" b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Recht</a:t>
            </a:r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, </a:t>
            </a:r>
            <a:r>
              <a:rPr lang="en-US" sz="2500" b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Ramchandran</a:t>
            </a:r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, Jordan, 2015]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endParaRPr lang="en-US" sz="3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- Trying to close the loop of</a:t>
            </a:r>
          </a:p>
          <a:p>
            <a:pPr algn="ctr"/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						   </a:t>
            </a:r>
            <a:r>
              <a:rPr lang="en-US" sz="2800" b="1" dirty="0">
                <a:solidFill>
                  <a:srgbClr val="000000"/>
                </a:solidFill>
                <a:latin typeface="Gill Sans Light"/>
                <a:cs typeface="Gill Sans Light"/>
              </a:rPr>
              <a:t>Theory + </a:t>
            </a:r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Practice</a:t>
            </a:r>
          </a:p>
          <a:p>
            <a:pPr algn="ctr"/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						      ML+ Systems</a:t>
            </a:r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Conclusions</a:t>
            </a:r>
            <a:endParaRPr lang="en-US" sz="3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7504" y="3068960"/>
            <a:ext cx="8928992" cy="96949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Noisy viewpoint:</a:t>
            </a:r>
          </a:p>
          <a:p>
            <a:pPr algn="ctr"/>
            <a:r>
              <a:rPr lang="en-US" sz="2500" b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Asyncronous</a:t>
            </a:r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( </a:t>
            </a:r>
            <a:r>
              <a:rPr lang="en-US" sz="25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Algorithm</a:t>
            </a:r>
            <a:r>
              <a:rPr lang="en-US" sz="2500" dirty="0">
                <a:solidFill>
                  <a:schemeClr val="bg1"/>
                </a:solidFill>
                <a:latin typeface="Gill Sans Light"/>
                <a:cs typeface="Gill Sans Light"/>
              </a:rPr>
              <a:t>( </a:t>
            </a:r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DATA ) )       </a:t>
            </a:r>
            <a:r>
              <a:rPr lang="en-US" sz="25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Algorithm</a:t>
            </a:r>
            <a:r>
              <a:rPr lang="en-US" sz="2500" dirty="0">
                <a:solidFill>
                  <a:schemeClr val="bg1"/>
                </a:solidFill>
                <a:latin typeface="Gill Sans Light"/>
                <a:cs typeface="Gill Sans Light"/>
              </a:rPr>
              <a:t>( </a:t>
            </a:r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DATA + Noise )</a:t>
            </a: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772" y="3653656"/>
            <a:ext cx="3683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0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87" descr="Untit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578676">
            <a:off x="1347564" y="402145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578" y="44624"/>
            <a:ext cx="8881422" cy="1143000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fin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578303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0" y="1598935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Correlation Clustering</a:t>
            </a:r>
            <a:r>
              <a:rPr lang="en-US" sz="5500" dirty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5500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5500" dirty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5500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3" name="Picture 2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192965">
            <a:off x="783962" y="2305259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822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3692458" y="2384443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4886119" y="2384443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28" name="Straight Connector 27"/>
          <p:cNvCxnSpPr>
            <a:stCxn id="12" idx="2"/>
            <a:endCxn id="11" idx="6"/>
          </p:cNvCxnSpPr>
          <p:nvPr/>
        </p:nvCxnSpPr>
        <p:spPr>
          <a:xfrm flipH="1">
            <a:off x="3928316" y="2502372"/>
            <a:ext cx="957803" cy="0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2" idx="4"/>
            <a:endCxn id="55" idx="0"/>
          </p:cNvCxnSpPr>
          <p:nvPr/>
        </p:nvCxnSpPr>
        <p:spPr>
          <a:xfrm>
            <a:off x="5004048" y="2620301"/>
            <a:ext cx="0" cy="860289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>Correlation 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Clustering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3692458" y="3480590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5" name="Oval 54"/>
          <p:cNvSpPr/>
          <p:nvPr/>
        </p:nvSpPr>
        <p:spPr>
          <a:xfrm>
            <a:off x="4886119" y="3480590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62" name="Straight Connector 61"/>
          <p:cNvCxnSpPr>
            <a:stCxn id="54" idx="6"/>
            <a:endCxn id="55" idx="2"/>
          </p:cNvCxnSpPr>
          <p:nvPr/>
        </p:nvCxnSpPr>
        <p:spPr>
          <a:xfrm>
            <a:off x="3928316" y="3598519"/>
            <a:ext cx="957803" cy="0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350415" y="5445224"/>
            <a:ext cx="8443171" cy="124649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57150" cmpd="sng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Goal: </a:t>
            </a:r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Group </a:t>
            </a:r>
            <a:r>
              <a:rPr lang="en-US" sz="2500" dirty="0">
                <a:solidFill>
                  <a:srgbClr val="FFFFFF"/>
                </a:solidFill>
                <a:latin typeface="Gill Sans Light"/>
                <a:cs typeface="Gill Sans Light"/>
              </a:rPr>
              <a:t>vertices </a:t>
            </a:r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in clusters so that</a:t>
            </a:r>
          </a:p>
          <a:p>
            <a:pPr algn="ctr"/>
            <a:r>
              <a:rPr lang="en-US" sz="2500" u="sng" dirty="0" smtClean="0">
                <a:solidFill>
                  <a:srgbClr val="FFFFFF"/>
                </a:solidFill>
                <a:latin typeface="Gill Sans Light"/>
                <a:cs typeface="Gill Sans Light"/>
              </a:rPr>
              <a:t>Similar</a:t>
            </a:r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 ones are </a:t>
            </a:r>
            <a:r>
              <a:rPr lang="en-US" sz="2500" u="sng" dirty="0" smtClean="0">
                <a:solidFill>
                  <a:srgbClr val="FFFFFF"/>
                </a:solidFill>
                <a:latin typeface="Gill Sans Light"/>
                <a:cs typeface="Gill Sans Light"/>
              </a:rPr>
              <a:t>together</a:t>
            </a:r>
          </a:p>
          <a:p>
            <a:pPr algn="ctr"/>
            <a:r>
              <a:rPr lang="en-US" sz="2500" i="1" u="sng" dirty="0" smtClean="0">
                <a:solidFill>
                  <a:srgbClr val="FFFFFF"/>
                </a:solidFill>
                <a:latin typeface="Gill Sans Light"/>
                <a:cs typeface="Gill Sans Light"/>
              </a:rPr>
              <a:t>Dissimilar</a:t>
            </a:r>
            <a:r>
              <a:rPr lang="en-US" sz="2500" i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 are </a:t>
            </a:r>
            <a:r>
              <a:rPr lang="en-US" sz="2500" i="1" u="sng" dirty="0" smtClean="0">
                <a:solidFill>
                  <a:srgbClr val="FFFFFF"/>
                </a:solidFill>
                <a:latin typeface="Gill Sans Light"/>
                <a:cs typeface="Gill Sans Light"/>
              </a:rPr>
              <a:t>apart</a:t>
            </a:r>
            <a:endParaRPr lang="en-US" sz="2000" i="1" u="sng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1520" y="1180346"/>
            <a:ext cx="451167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We are given a graph, </a:t>
            </a: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with </a:t>
            </a:r>
            <a:r>
              <a:rPr lang="en-US" sz="2500" u="sng" dirty="0">
                <a:solidFill>
                  <a:srgbClr val="000000"/>
                </a:solidFill>
                <a:latin typeface="Gill Sans Light"/>
                <a:cs typeface="Gill Sans Light"/>
              </a:rPr>
              <a:t>similar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 and  </a:t>
            </a:r>
            <a:r>
              <a:rPr lang="en-US" sz="2500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dissimilar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vertices 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4293949" y="3691544"/>
            <a:ext cx="1388458" cy="1012392"/>
            <a:chOff x="4293949" y="3691544"/>
            <a:chExt cx="1388458" cy="1012392"/>
          </a:xfrm>
        </p:grpSpPr>
        <p:sp>
          <p:nvSpPr>
            <p:cNvPr id="14" name="TextBox 13"/>
            <p:cNvSpPr txBox="1"/>
            <p:nvPr/>
          </p:nvSpPr>
          <p:spPr>
            <a:xfrm>
              <a:off x="4920660" y="4334604"/>
              <a:ext cx="761747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similar</a:t>
              </a:r>
              <a:endParaRPr lang="en-US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22" name="Curved Connector 21"/>
            <p:cNvCxnSpPr/>
            <p:nvPr/>
          </p:nvCxnSpPr>
          <p:spPr>
            <a:xfrm rot="10800000">
              <a:off x="4293949" y="3691544"/>
              <a:ext cx="626711" cy="827726"/>
            </a:xfrm>
            <a:prstGeom prst="curvedConnector2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/>
          <p:cNvCxnSpPr>
            <a:stCxn id="55" idx="1"/>
            <a:endCxn id="11" idx="5"/>
          </p:cNvCxnSpPr>
          <p:nvPr/>
        </p:nvCxnSpPr>
        <p:spPr>
          <a:xfrm flipH="1" flipV="1">
            <a:off x="3893775" y="2585760"/>
            <a:ext cx="1026885" cy="929371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50415" y="5445224"/>
            <a:ext cx="8443171" cy="1246495"/>
          </a:xfrm>
          <a:prstGeom prst="rect">
            <a:avLst/>
          </a:prstGeom>
          <a:solidFill>
            <a:schemeClr val="tx1"/>
          </a:solidFill>
          <a:ln w="57150" cmpd="sng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Objective:</a:t>
            </a:r>
            <a:endParaRPr lang="en-US" sz="2500" i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u="sng" dirty="0" smtClean="0">
                <a:solidFill>
                  <a:schemeClr val="bg1"/>
                </a:solidFill>
                <a:latin typeface="Gill Sans Light"/>
                <a:cs typeface="Gill Sans Light"/>
              </a:rPr>
              <a:t>minimize</a:t>
            </a:r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</a:t>
            </a:r>
            <a:r>
              <a:rPr lang="en-US" sz="2500" dirty="0">
                <a:solidFill>
                  <a:schemeClr val="bg1"/>
                </a:solidFill>
                <a:latin typeface="Gill Sans Light"/>
                <a:cs typeface="Gill Sans Light"/>
              </a:rPr>
              <a:t>un-happy </a:t>
            </a:r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pairs</a:t>
            </a:r>
            <a:r>
              <a:rPr lang="en-US" sz="2000" i="1" dirty="0">
                <a:solidFill>
                  <a:schemeClr val="bg1"/>
                </a:solidFill>
                <a:latin typeface="Gill Sans Light"/>
                <a:cs typeface="Gill Sans Light"/>
              </a:rPr>
              <a:t/>
            </a:r>
            <a:br>
              <a:rPr lang="en-US" sz="2000" i="1" dirty="0">
                <a:solidFill>
                  <a:schemeClr val="bg1"/>
                </a:solidFill>
                <a:latin typeface="Gill Sans Light"/>
                <a:cs typeface="Gill Sans Light"/>
              </a:rPr>
            </a:br>
            <a:endParaRPr lang="en-US" sz="25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984483" y="5013176"/>
            <a:ext cx="2835989" cy="3539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700" i="1" dirty="0">
                <a:solidFill>
                  <a:srgbClr val="000000"/>
                </a:solidFill>
                <a:latin typeface="Gill Sans Light"/>
                <a:cs typeface="Gill Sans Light"/>
              </a:rPr>
              <a:t>[</a:t>
            </a:r>
            <a:r>
              <a:rPr lang="en-US" sz="1700" i="1" dirty="0" err="1">
                <a:solidFill>
                  <a:srgbClr val="000000"/>
                </a:solidFill>
                <a:latin typeface="Gill Sans Light"/>
                <a:cs typeface="Gill Sans Light"/>
              </a:rPr>
              <a:t>Bansal</a:t>
            </a:r>
            <a:r>
              <a:rPr lang="en-US" sz="1700" i="1" dirty="0">
                <a:solidFill>
                  <a:srgbClr val="000000"/>
                </a:solidFill>
                <a:latin typeface="Gill Sans Light"/>
                <a:cs typeface="Gill Sans Light"/>
              </a:rPr>
              <a:t>, Blum, </a:t>
            </a:r>
            <a:r>
              <a:rPr lang="en-US" sz="1700" i="1" dirty="0" err="1">
                <a:solidFill>
                  <a:srgbClr val="000000"/>
                </a:solidFill>
                <a:latin typeface="Gill Sans Light"/>
                <a:cs typeface="Gill Sans Light"/>
              </a:rPr>
              <a:t>Chawla</a:t>
            </a:r>
            <a:r>
              <a:rPr lang="en-US" sz="1700" i="1" dirty="0">
                <a:solidFill>
                  <a:srgbClr val="000000"/>
                </a:solidFill>
                <a:latin typeface="Gill Sans Light"/>
                <a:cs typeface="Gill Sans Light"/>
              </a:rPr>
              <a:t> FOCS’02]</a:t>
            </a:r>
          </a:p>
        </p:txBody>
      </p:sp>
      <p:cxnSp>
        <p:nvCxnSpPr>
          <p:cNvPr id="19" name="Straight Connector 18"/>
          <p:cNvCxnSpPr>
            <a:stCxn id="54" idx="0"/>
            <a:endCxn id="11" idx="4"/>
          </p:cNvCxnSpPr>
          <p:nvPr/>
        </p:nvCxnSpPr>
        <p:spPr>
          <a:xfrm flipV="1">
            <a:off x="3810387" y="2620301"/>
            <a:ext cx="0" cy="860289"/>
          </a:xfrm>
          <a:prstGeom prst="line">
            <a:avLst/>
          </a:prstGeom>
          <a:ln w="38100" cmpd="sng">
            <a:solidFill>
              <a:srgbClr val="F94677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54" idx="7"/>
            <a:endCxn id="12" idx="3"/>
          </p:cNvCxnSpPr>
          <p:nvPr/>
        </p:nvCxnSpPr>
        <p:spPr>
          <a:xfrm flipV="1">
            <a:off x="3893775" y="2585760"/>
            <a:ext cx="1026885" cy="929371"/>
          </a:xfrm>
          <a:prstGeom prst="line">
            <a:avLst/>
          </a:prstGeom>
          <a:ln w="38100" cmpd="sng">
            <a:solidFill>
              <a:srgbClr val="F94677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2519848" y="2204864"/>
            <a:ext cx="1152130" cy="783308"/>
            <a:chOff x="4529437" y="3430140"/>
            <a:chExt cx="1152130" cy="783308"/>
          </a:xfrm>
        </p:grpSpPr>
        <p:sp>
          <p:nvSpPr>
            <p:cNvPr id="21" name="TextBox 20"/>
            <p:cNvSpPr txBox="1"/>
            <p:nvPr/>
          </p:nvSpPr>
          <p:spPr>
            <a:xfrm>
              <a:off x="4529437" y="3430140"/>
              <a:ext cx="992692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dissimilar</a:t>
              </a:r>
              <a:endParaRPr lang="en-US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cxnSp>
          <p:nvCxnSpPr>
            <p:cNvPr id="24" name="Curved Connector 23"/>
            <p:cNvCxnSpPr>
              <a:stCxn id="21" idx="2"/>
            </p:cNvCxnSpPr>
            <p:nvPr/>
          </p:nvCxnSpPr>
          <p:spPr>
            <a:xfrm rot="16200000" flipH="1">
              <a:off x="5146687" y="3678568"/>
              <a:ext cx="413976" cy="655784"/>
            </a:xfrm>
            <a:prstGeom prst="curvedConnector2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0710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3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/>
          <p:cNvSpPr/>
          <p:nvPr/>
        </p:nvSpPr>
        <p:spPr>
          <a:xfrm rot="2346742">
            <a:off x="3543838" y="2053266"/>
            <a:ext cx="2185369" cy="1397602"/>
          </a:xfrm>
          <a:custGeom>
            <a:avLst/>
            <a:gdLst>
              <a:gd name="connsiteX0" fmla="*/ 22566 w 2139503"/>
              <a:gd name="connsiteY0" fmla="*/ 1034706 h 1270919"/>
              <a:gd name="connsiteX1" fmla="*/ 1074851 w 2139503"/>
              <a:gd name="connsiteY1" fmla="*/ 563 h 1270919"/>
              <a:gd name="connsiteX2" fmla="*/ 2118066 w 2139503"/>
              <a:gd name="connsiteY2" fmla="*/ 1188920 h 1270919"/>
              <a:gd name="connsiteX3" fmla="*/ 22566 w 2139503"/>
              <a:gd name="connsiteY3" fmla="*/ 1034706 h 127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503" h="1270919">
                <a:moveTo>
                  <a:pt x="22566" y="1034706"/>
                </a:moveTo>
                <a:cubicBezTo>
                  <a:pt x="-151303" y="836647"/>
                  <a:pt x="725601" y="-25139"/>
                  <a:pt x="1074851" y="563"/>
                </a:cubicBezTo>
                <a:cubicBezTo>
                  <a:pt x="1424101" y="26265"/>
                  <a:pt x="2285887" y="1013539"/>
                  <a:pt x="2118066" y="1188920"/>
                </a:cubicBezTo>
                <a:cubicBezTo>
                  <a:pt x="1950245" y="1364301"/>
                  <a:pt x="196435" y="1232765"/>
                  <a:pt x="22566" y="103470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50000"/>
                  <a:satMod val="300000"/>
                  <a:alpha val="69000"/>
                </a:schemeClr>
              </a:gs>
              <a:gs pos="35000">
                <a:schemeClr val="accent1">
                  <a:tint val="37000"/>
                  <a:satMod val="300000"/>
                  <a:alpha val="69000"/>
                </a:schemeClr>
              </a:gs>
              <a:gs pos="100000">
                <a:schemeClr val="accent1">
                  <a:tint val="15000"/>
                  <a:satMod val="350000"/>
                  <a:alpha val="69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72" name="Freeform 71"/>
          <p:cNvSpPr/>
          <p:nvPr/>
        </p:nvSpPr>
        <p:spPr>
          <a:xfrm>
            <a:off x="3485642" y="3302834"/>
            <a:ext cx="649489" cy="549408"/>
          </a:xfrm>
          <a:custGeom>
            <a:avLst/>
            <a:gdLst>
              <a:gd name="connsiteX0" fmla="*/ 1360 w 2089496"/>
              <a:gd name="connsiteY0" fmla="*/ 618599 h 1437050"/>
              <a:gd name="connsiteX1" fmla="*/ 1226003 w 2089496"/>
              <a:gd name="connsiteY1" fmla="*/ 1742 h 1437050"/>
              <a:gd name="connsiteX2" fmla="*/ 2087789 w 2089496"/>
              <a:gd name="connsiteY2" fmla="*/ 809099 h 1437050"/>
              <a:gd name="connsiteX3" fmla="*/ 1008289 w 2089496"/>
              <a:gd name="connsiteY3" fmla="*/ 1435027 h 1437050"/>
              <a:gd name="connsiteX4" fmla="*/ 1360 w 2089496"/>
              <a:gd name="connsiteY4" fmla="*/ 618599 h 143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9496" h="1437050">
                <a:moveTo>
                  <a:pt x="1360" y="618599"/>
                </a:moveTo>
                <a:cubicBezTo>
                  <a:pt x="37646" y="379718"/>
                  <a:pt x="878265" y="-30008"/>
                  <a:pt x="1226003" y="1742"/>
                </a:cubicBezTo>
                <a:cubicBezTo>
                  <a:pt x="1573741" y="33492"/>
                  <a:pt x="2124075" y="570218"/>
                  <a:pt x="2087789" y="809099"/>
                </a:cubicBezTo>
                <a:cubicBezTo>
                  <a:pt x="2051503" y="1047980"/>
                  <a:pt x="1353003" y="1469801"/>
                  <a:pt x="1008289" y="1435027"/>
                </a:cubicBezTo>
                <a:cubicBezTo>
                  <a:pt x="663575" y="1400253"/>
                  <a:pt x="-34926" y="857480"/>
                  <a:pt x="1360" y="618599"/>
                </a:cubicBezTo>
                <a:close/>
              </a:path>
            </a:pathLst>
          </a:custGeom>
          <a:solidFill>
            <a:srgbClr val="F94677">
              <a:alpha val="69000"/>
            </a:srgb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>Correlation 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Clustering</a:t>
            </a:r>
            <a:endParaRPr lang="en-US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51520" y="1180346"/>
            <a:ext cx="189026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Clustering Ex. 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135132" y="4046980"/>
            <a:ext cx="521169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:. Unhappy pairs:</a:t>
            </a: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- similar nodes in different clusters</a:t>
            </a: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-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dissimilar 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nodes in 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same cluster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50415" y="5445224"/>
            <a:ext cx="8443171" cy="1169551"/>
          </a:xfrm>
          <a:prstGeom prst="rect">
            <a:avLst/>
          </a:prstGeom>
          <a:solidFill>
            <a:srgbClr val="0D0D0D"/>
          </a:solidFill>
          <a:ln w="57150" cmpd="sng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Objective:</a:t>
            </a:r>
            <a:endParaRPr lang="en-US" sz="2500" i="1" dirty="0" smtClean="0">
              <a:solidFill>
                <a:srgbClr val="FFFFFF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u="sng" dirty="0" smtClean="0">
                <a:solidFill>
                  <a:srgbClr val="FFFFFF"/>
                </a:solidFill>
                <a:latin typeface="Gill Sans Light"/>
                <a:cs typeface="Gill Sans Light"/>
              </a:rPr>
              <a:t>minimize</a:t>
            </a:r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 </a:t>
            </a:r>
            <a:r>
              <a:rPr lang="en-US" sz="2500" dirty="0">
                <a:solidFill>
                  <a:srgbClr val="FFFFFF"/>
                </a:solidFill>
                <a:latin typeface="Gill Sans Light"/>
                <a:cs typeface="Gill Sans Light"/>
              </a:rPr>
              <a:t>un-happy </a:t>
            </a:r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pairs</a:t>
            </a:r>
            <a:b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</a:br>
            <a:endParaRPr lang="en-US" sz="20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3692458" y="2384443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4886119" y="2384443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18" name="Straight Connector 17"/>
          <p:cNvCxnSpPr>
            <a:stCxn id="17" idx="2"/>
            <a:endCxn id="16" idx="6"/>
          </p:cNvCxnSpPr>
          <p:nvPr/>
        </p:nvCxnSpPr>
        <p:spPr>
          <a:xfrm flipH="1">
            <a:off x="3928316" y="2502372"/>
            <a:ext cx="957803" cy="0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7" idx="4"/>
            <a:endCxn id="24" idx="0"/>
          </p:cNvCxnSpPr>
          <p:nvPr/>
        </p:nvCxnSpPr>
        <p:spPr>
          <a:xfrm>
            <a:off x="5004048" y="2620301"/>
            <a:ext cx="0" cy="860289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3692458" y="3480590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4886119" y="3480590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25" name="Straight Connector 24"/>
          <p:cNvCxnSpPr>
            <a:stCxn id="23" idx="6"/>
            <a:endCxn id="24" idx="2"/>
          </p:cNvCxnSpPr>
          <p:nvPr/>
        </p:nvCxnSpPr>
        <p:spPr>
          <a:xfrm>
            <a:off x="3928316" y="3598519"/>
            <a:ext cx="957803" cy="0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24" idx="1"/>
            <a:endCxn id="16" idx="5"/>
          </p:cNvCxnSpPr>
          <p:nvPr/>
        </p:nvCxnSpPr>
        <p:spPr>
          <a:xfrm flipH="1" flipV="1">
            <a:off x="3893775" y="2585760"/>
            <a:ext cx="1026885" cy="929371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23" idx="0"/>
            <a:endCxn id="16" idx="4"/>
          </p:cNvCxnSpPr>
          <p:nvPr/>
        </p:nvCxnSpPr>
        <p:spPr>
          <a:xfrm flipV="1">
            <a:off x="3810387" y="2620301"/>
            <a:ext cx="0" cy="860289"/>
          </a:xfrm>
          <a:prstGeom prst="line">
            <a:avLst/>
          </a:prstGeom>
          <a:ln w="38100" cmpd="sng">
            <a:solidFill>
              <a:srgbClr val="F94677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23" idx="7"/>
            <a:endCxn id="17" idx="3"/>
          </p:cNvCxnSpPr>
          <p:nvPr/>
        </p:nvCxnSpPr>
        <p:spPr>
          <a:xfrm flipV="1">
            <a:off x="3893775" y="2585760"/>
            <a:ext cx="1026885" cy="929371"/>
          </a:xfrm>
          <a:prstGeom prst="line">
            <a:avLst/>
          </a:prstGeom>
          <a:ln w="38100" cmpd="sng">
            <a:solidFill>
              <a:srgbClr val="F94677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2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7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 32"/>
          <p:cNvSpPr/>
          <p:nvPr/>
        </p:nvSpPr>
        <p:spPr>
          <a:xfrm rot="2346742">
            <a:off x="3543838" y="2053266"/>
            <a:ext cx="2185369" cy="1397602"/>
          </a:xfrm>
          <a:custGeom>
            <a:avLst/>
            <a:gdLst>
              <a:gd name="connsiteX0" fmla="*/ 22566 w 2139503"/>
              <a:gd name="connsiteY0" fmla="*/ 1034706 h 1270919"/>
              <a:gd name="connsiteX1" fmla="*/ 1074851 w 2139503"/>
              <a:gd name="connsiteY1" fmla="*/ 563 h 1270919"/>
              <a:gd name="connsiteX2" fmla="*/ 2118066 w 2139503"/>
              <a:gd name="connsiteY2" fmla="*/ 1188920 h 1270919"/>
              <a:gd name="connsiteX3" fmla="*/ 22566 w 2139503"/>
              <a:gd name="connsiteY3" fmla="*/ 1034706 h 127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503" h="1270919">
                <a:moveTo>
                  <a:pt x="22566" y="1034706"/>
                </a:moveTo>
                <a:cubicBezTo>
                  <a:pt x="-151303" y="836647"/>
                  <a:pt x="725601" y="-25139"/>
                  <a:pt x="1074851" y="563"/>
                </a:cubicBezTo>
                <a:cubicBezTo>
                  <a:pt x="1424101" y="26265"/>
                  <a:pt x="2285887" y="1013539"/>
                  <a:pt x="2118066" y="1188920"/>
                </a:cubicBezTo>
                <a:cubicBezTo>
                  <a:pt x="1950245" y="1364301"/>
                  <a:pt x="196435" y="1232765"/>
                  <a:pt x="22566" y="103470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50000"/>
                  <a:satMod val="300000"/>
                  <a:alpha val="69000"/>
                </a:schemeClr>
              </a:gs>
              <a:gs pos="35000">
                <a:schemeClr val="accent1">
                  <a:tint val="37000"/>
                  <a:satMod val="300000"/>
                  <a:alpha val="69000"/>
                </a:schemeClr>
              </a:gs>
              <a:gs pos="100000">
                <a:schemeClr val="accent1">
                  <a:tint val="15000"/>
                  <a:satMod val="350000"/>
                  <a:alpha val="69000"/>
                </a:schemeClr>
              </a:gs>
            </a:gsLst>
            <a:lin ang="16200000" scaled="1"/>
            <a:tileRect/>
          </a:gra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>Correlation 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Clustering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51520" y="1180346"/>
            <a:ext cx="189026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Clustering Ex. 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96136" y="2378143"/>
            <a:ext cx="316994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Cost = 1 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unhappy 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pairs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3485642" y="3302834"/>
            <a:ext cx="649489" cy="549408"/>
          </a:xfrm>
          <a:custGeom>
            <a:avLst/>
            <a:gdLst>
              <a:gd name="connsiteX0" fmla="*/ 1360 w 2089496"/>
              <a:gd name="connsiteY0" fmla="*/ 618599 h 1437050"/>
              <a:gd name="connsiteX1" fmla="*/ 1226003 w 2089496"/>
              <a:gd name="connsiteY1" fmla="*/ 1742 h 1437050"/>
              <a:gd name="connsiteX2" fmla="*/ 2087789 w 2089496"/>
              <a:gd name="connsiteY2" fmla="*/ 809099 h 1437050"/>
              <a:gd name="connsiteX3" fmla="*/ 1008289 w 2089496"/>
              <a:gd name="connsiteY3" fmla="*/ 1435027 h 1437050"/>
              <a:gd name="connsiteX4" fmla="*/ 1360 w 2089496"/>
              <a:gd name="connsiteY4" fmla="*/ 618599 h 143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9496" h="1437050">
                <a:moveTo>
                  <a:pt x="1360" y="618599"/>
                </a:moveTo>
                <a:cubicBezTo>
                  <a:pt x="37646" y="379718"/>
                  <a:pt x="878265" y="-30008"/>
                  <a:pt x="1226003" y="1742"/>
                </a:cubicBezTo>
                <a:cubicBezTo>
                  <a:pt x="1573741" y="33492"/>
                  <a:pt x="2124075" y="570218"/>
                  <a:pt x="2087789" y="809099"/>
                </a:cubicBezTo>
                <a:cubicBezTo>
                  <a:pt x="2051503" y="1047980"/>
                  <a:pt x="1353003" y="1469801"/>
                  <a:pt x="1008289" y="1435027"/>
                </a:cubicBezTo>
                <a:cubicBezTo>
                  <a:pt x="663575" y="1400253"/>
                  <a:pt x="-34926" y="857480"/>
                  <a:pt x="1360" y="618599"/>
                </a:cubicBezTo>
                <a:close/>
              </a:path>
            </a:pathLst>
          </a:custGeom>
          <a:solidFill>
            <a:srgbClr val="F94677">
              <a:alpha val="69000"/>
            </a:srgbClr>
          </a:solidFill>
          <a:ln>
            <a:solidFill>
              <a:srgbClr val="0000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50415" y="5445224"/>
            <a:ext cx="8443171" cy="1169551"/>
          </a:xfrm>
          <a:prstGeom prst="rect">
            <a:avLst/>
          </a:prstGeom>
          <a:solidFill>
            <a:srgbClr val="0D0D0D"/>
          </a:solidFill>
          <a:ln w="57150" cmpd="sng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Objective:</a:t>
            </a:r>
            <a:endParaRPr lang="en-US" sz="2500" i="1" dirty="0" smtClean="0">
              <a:solidFill>
                <a:srgbClr val="FFFFFF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u="sng" dirty="0">
                <a:solidFill>
                  <a:srgbClr val="FFFFFF"/>
                </a:solidFill>
                <a:latin typeface="Gill Sans Light"/>
                <a:cs typeface="Gill Sans Light"/>
              </a:rPr>
              <a:t>minimize</a:t>
            </a:r>
            <a:r>
              <a:rPr lang="en-US" sz="2500" dirty="0">
                <a:solidFill>
                  <a:srgbClr val="FFFFFF"/>
                </a:solidFill>
                <a:latin typeface="Gill Sans Light"/>
                <a:cs typeface="Gill Sans Light"/>
              </a:rPr>
              <a:t> un-happy pairs</a:t>
            </a:r>
            <a:br>
              <a:rPr lang="en-US" sz="2500" dirty="0">
                <a:solidFill>
                  <a:srgbClr val="FFFFFF"/>
                </a:solidFill>
                <a:latin typeface="Gill Sans Light"/>
                <a:cs typeface="Gill Sans Light"/>
              </a:rPr>
            </a:br>
            <a:endParaRPr lang="en-US" sz="20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3692458" y="2384443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4886119" y="2384443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27" name="Straight Connector 26"/>
          <p:cNvCxnSpPr>
            <a:stCxn id="22" idx="2"/>
            <a:endCxn id="17" idx="6"/>
          </p:cNvCxnSpPr>
          <p:nvPr/>
        </p:nvCxnSpPr>
        <p:spPr>
          <a:xfrm flipH="1">
            <a:off x="3928316" y="2502372"/>
            <a:ext cx="957803" cy="0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2" idx="4"/>
            <a:endCxn id="31" idx="0"/>
          </p:cNvCxnSpPr>
          <p:nvPr/>
        </p:nvCxnSpPr>
        <p:spPr>
          <a:xfrm>
            <a:off x="5004048" y="2620301"/>
            <a:ext cx="0" cy="860289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3692458" y="3480590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4886119" y="3480590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36" name="Straight Connector 35"/>
          <p:cNvCxnSpPr>
            <a:stCxn id="29" idx="6"/>
            <a:endCxn id="31" idx="2"/>
          </p:cNvCxnSpPr>
          <p:nvPr/>
        </p:nvCxnSpPr>
        <p:spPr>
          <a:xfrm>
            <a:off x="3928316" y="3598519"/>
            <a:ext cx="957803" cy="0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1"/>
            <a:endCxn id="17" idx="5"/>
          </p:cNvCxnSpPr>
          <p:nvPr/>
        </p:nvCxnSpPr>
        <p:spPr>
          <a:xfrm flipH="1" flipV="1">
            <a:off x="3893775" y="2585760"/>
            <a:ext cx="1026885" cy="929371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9" idx="0"/>
            <a:endCxn id="17" idx="4"/>
          </p:cNvCxnSpPr>
          <p:nvPr/>
        </p:nvCxnSpPr>
        <p:spPr>
          <a:xfrm flipV="1">
            <a:off x="3810387" y="2620301"/>
            <a:ext cx="0" cy="860289"/>
          </a:xfrm>
          <a:prstGeom prst="line">
            <a:avLst/>
          </a:prstGeom>
          <a:ln w="38100" cmpd="sng">
            <a:solidFill>
              <a:srgbClr val="F94677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29" idx="7"/>
            <a:endCxn id="22" idx="3"/>
          </p:cNvCxnSpPr>
          <p:nvPr/>
        </p:nvCxnSpPr>
        <p:spPr>
          <a:xfrm flipV="1">
            <a:off x="3893775" y="2585760"/>
            <a:ext cx="1026885" cy="929371"/>
          </a:xfrm>
          <a:prstGeom prst="line">
            <a:avLst/>
          </a:prstGeom>
          <a:ln w="38100" cmpd="sng">
            <a:solidFill>
              <a:srgbClr val="F94677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135132" y="4046980"/>
            <a:ext cx="521169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:. Unhappy pairs</a:t>
            </a: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- similar nodes in different clusters</a:t>
            </a: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-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dissimilar 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nodes in 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same cluster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1678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 32"/>
          <p:cNvSpPr/>
          <p:nvPr/>
        </p:nvSpPr>
        <p:spPr>
          <a:xfrm>
            <a:off x="3333105" y="2060848"/>
            <a:ext cx="2185369" cy="812259"/>
          </a:xfrm>
          <a:custGeom>
            <a:avLst/>
            <a:gdLst>
              <a:gd name="connsiteX0" fmla="*/ 22566 w 2139503"/>
              <a:gd name="connsiteY0" fmla="*/ 1034706 h 1270919"/>
              <a:gd name="connsiteX1" fmla="*/ 1074851 w 2139503"/>
              <a:gd name="connsiteY1" fmla="*/ 563 h 1270919"/>
              <a:gd name="connsiteX2" fmla="*/ 2118066 w 2139503"/>
              <a:gd name="connsiteY2" fmla="*/ 1188920 h 1270919"/>
              <a:gd name="connsiteX3" fmla="*/ 22566 w 2139503"/>
              <a:gd name="connsiteY3" fmla="*/ 1034706 h 1270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9503" h="1270919">
                <a:moveTo>
                  <a:pt x="22566" y="1034706"/>
                </a:moveTo>
                <a:cubicBezTo>
                  <a:pt x="-151303" y="836647"/>
                  <a:pt x="725601" y="-25139"/>
                  <a:pt x="1074851" y="563"/>
                </a:cubicBezTo>
                <a:cubicBezTo>
                  <a:pt x="1424101" y="26265"/>
                  <a:pt x="2285887" y="1013539"/>
                  <a:pt x="2118066" y="1188920"/>
                </a:cubicBezTo>
                <a:cubicBezTo>
                  <a:pt x="1950245" y="1364301"/>
                  <a:pt x="196435" y="1232765"/>
                  <a:pt x="22566" y="103470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50000"/>
                  <a:satMod val="300000"/>
                  <a:alpha val="69000"/>
                </a:schemeClr>
              </a:gs>
              <a:gs pos="35000">
                <a:schemeClr val="accent1">
                  <a:tint val="37000"/>
                  <a:satMod val="300000"/>
                  <a:alpha val="69000"/>
                </a:schemeClr>
              </a:gs>
              <a:gs pos="100000">
                <a:schemeClr val="accent1">
                  <a:tint val="15000"/>
                  <a:satMod val="350000"/>
                  <a:alpha val="69000"/>
                </a:schemeClr>
              </a:gs>
            </a:gsLst>
            <a:lin ang="16200000" scaled="1"/>
            <a:tileRect/>
          </a:gra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ln>
            <a:noFill/>
          </a:ln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Gill Sans Light"/>
                <a:cs typeface="Gill Sans Light"/>
              </a:rPr>
              <a:t>Correlation 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Clustering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51520" y="1180346"/>
            <a:ext cx="189026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Clustering Ex. 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96136" y="2378143"/>
            <a:ext cx="316994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Cost = 2 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unhappy 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pairs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3485642" y="3302834"/>
            <a:ext cx="1806438" cy="549408"/>
          </a:xfrm>
          <a:custGeom>
            <a:avLst/>
            <a:gdLst>
              <a:gd name="connsiteX0" fmla="*/ 1360 w 2089496"/>
              <a:gd name="connsiteY0" fmla="*/ 618599 h 1437050"/>
              <a:gd name="connsiteX1" fmla="*/ 1226003 w 2089496"/>
              <a:gd name="connsiteY1" fmla="*/ 1742 h 1437050"/>
              <a:gd name="connsiteX2" fmla="*/ 2087789 w 2089496"/>
              <a:gd name="connsiteY2" fmla="*/ 809099 h 1437050"/>
              <a:gd name="connsiteX3" fmla="*/ 1008289 w 2089496"/>
              <a:gd name="connsiteY3" fmla="*/ 1435027 h 1437050"/>
              <a:gd name="connsiteX4" fmla="*/ 1360 w 2089496"/>
              <a:gd name="connsiteY4" fmla="*/ 618599 h 143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89496" h="1437050">
                <a:moveTo>
                  <a:pt x="1360" y="618599"/>
                </a:moveTo>
                <a:cubicBezTo>
                  <a:pt x="37646" y="379718"/>
                  <a:pt x="878265" y="-30008"/>
                  <a:pt x="1226003" y="1742"/>
                </a:cubicBezTo>
                <a:cubicBezTo>
                  <a:pt x="1573741" y="33492"/>
                  <a:pt x="2124075" y="570218"/>
                  <a:pt x="2087789" y="809099"/>
                </a:cubicBezTo>
                <a:cubicBezTo>
                  <a:pt x="2051503" y="1047980"/>
                  <a:pt x="1353003" y="1469801"/>
                  <a:pt x="1008289" y="1435027"/>
                </a:cubicBezTo>
                <a:cubicBezTo>
                  <a:pt x="663575" y="1400253"/>
                  <a:pt x="-34926" y="857480"/>
                  <a:pt x="1360" y="618599"/>
                </a:cubicBezTo>
                <a:close/>
              </a:path>
            </a:pathLst>
          </a:custGeom>
          <a:solidFill>
            <a:srgbClr val="F94677">
              <a:alpha val="69000"/>
            </a:srgbClr>
          </a:solidFill>
          <a:ln>
            <a:solidFill>
              <a:srgbClr val="0000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50415" y="5445224"/>
            <a:ext cx="8443171" cy="1169551"/>
          </a:xfrm>
          <a:prstGeom prst="rect">
            <a:avLst/>
          </a:prstGeom>
          <a:solidFill>
            <a:srgbClr val="0D0D0D"/>
          </a:solidFill>
          <a:ln w="57150" cmpd="sng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Objective:</a:t>
            </a:r>
            <a:endParaRPr lang="en-US" sz="2500" i="1" dirty="0" smtClean="0">
              <a:solidFill>
                <a:srgbClr val="FFFFFF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500" u="sng" dirty="0">
                <a:solidFill>
                  <a:srgbClr val="FFFFFF"/>
                </a:solidFill>
                <a:latin typeface="Gill Sans Light"/>
                <a:cs typeface="Gill Sans Light"/>
              </a:rPr>
              <a:t>minimize</a:t>
            </a:r>
            <a:r>
              <a:rPr lang="en-US" sz="2500" dirty="0">
                <a:solidFill>
                  <a:srgbClr val="FFFFFF"/>
                </a:solidFill>
                <a:latin typeface="Gill Sans Light"/>
                <a:cs typeface="Gill Sans Light"/>
              </a:rPr>
              <a:t> un-happy pairs</a:t>
            </a:r>
            <a:br>
              <a:rPr lang="en-US" sz="2500" dirty="0">
                <a:solidFill>
                  <a:srgbClr val="FFFFFF"/>
                </a:solidFill>
                <a:latin typeface="Gill Sans Light"/>
                <a:cs typeface="Gill Sans Light"/>
              </a:rPr>
            </a:br>
            <a:endParaRPr lang="en-US" sz="20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3692458" y="2384443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4886119" y="2384443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27" name="Straight Connector 26"/>
          <p:cNvCxnSpPr>
            <a:stCxn id="22" idx="2"/>
            <a:endCxn id="17" idx="6"/>
          </p:cNvCxnSpPr>
          <p:nvPr/>
        </p:nvCxnSpPr>
        <p:spPr>
          <a:xfrm flipH="1">
            <a:off x="3928316" y="2502372"/>
            <a:ext cx="957803" cy="0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2" idx="4"/>
            <a:endCxn id="31" idx="0"/>
          </p:cNvCxnSpPr>
          <p:nvPr/>
        </p:nvCxnSpPr>
        <p:spPr>
          <a:xfrm>
            <a:off x="5004048" y="2620301"/>
            <a:ext cx="0" cy="860289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3692458" y="3480590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4886119" y="3480590"/>
            <a:ext cx="235858" cy="235858"/>
          </a:xfrm>
          <a:prstGeom prst="ellipse">
            <a:avLst/>
          </a:prstGeom>
          <a:ln>
            <a:solidFill>
              <a:srgbClr val="FFFFFF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36" name="Straight Connector 35"/>
          <p:cNvCxnSpPr>
            <a:stCxn id="29" idx="6"/>
            <a:endCxn id="31" idx="2"/>
          </p:cNvCxnSpPr>
          <p:nvPr/>
        </p:nvCxnSpPr>
        <p:spPr>
          <a:xfrm>
            <a:off x="3928316" y="3598519"/>
            <a:ext cx="957803" cy="0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1"/>
            <a:endCxn id="17" idx="5"/>
          </p:cNvCxnSpPr>
          <p:nvPr/>
        </p:nvCxnSpPr>
        <p:spPr>
          <a:xfrm flipH="1" flipV="1">
            <a:off x="3893775" y="2585760"/>
            <a:ext cx="1026885" cy="929371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9" idx="0"/>
            <a:endCxn id="17" idx="4"/>
          </p:cNvCxnSpPr>
          <p:nvPr/>
        </p:nvCxnSpPr>
        <p:spPr>
          <a:xfrm flipV="1">
            <a:off x="3810387" y="2620301"/>
            <a:ext cx="0" cy="860289"/>
          </a:xfrm>
          <a:prstGeom prst="line">
            <a:avLst/>
          </a:prstGeom>
          <a:ln w="38100" cmpd="sng">
            <a:solidFill>
              <a:srgbClr val="F94677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29" idx="7"/>
            <a:endCxn id="22" idx="3"/>
          </p:cNvCxnSpPr>
          <p:nvPr/>
        </p:nvCxnSpPr>
        <p:spPr>
          <a:xfrm flipV="1">
            <a:off x="3893775" y="2585760"/>
            <a:ext cx="1026885" cy="929371"/>
          </a:xfrm>
          <a:prstGeom prst="line">
            <a:avLst/>
          </a:prstGeom>
          <a:ln w="38100" cmpd="sng">
            <a:solidFill>
              <a:srgbClr val="F94677"/>
            </a:solidFill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135132" y="4046980"/>
            <a:ext cx="521169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:. Unhappy pairs</a:t>
            </a: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- similar nodes in different clusters</a:t>
            </a: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-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dissimilar 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nodes in 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same cluster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0563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18" grpId="0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226127" y="4377872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9" name="Oval 8"/>
          <p:cNvSpPr/>
          <p:nvPr/>
        </p:nvSpPr>
        <p:spPr>
          <a:xfrm>
            <a:off x="2950027" y="5072744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578427" y="4960256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814285" y="310968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3122387" y="2690586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2872014" y="368662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3976916" y="402590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054602" y="37174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4728030" y="459014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5898245" y="2975429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6767288" y="25726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6649359" y="3539673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7463973" y="3116945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6105058" y="42363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496634" y="4261757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6598562" y="4800601"/>
            <a:ext cx="235858" cy="235858"/>
          </a:xfrm>
          <a:prstGeom prst="ellips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cxnSp>
        <p:nvCxnSpPr>
          <p:cNvPr id="24" name="Straight Connector 23"/>
          <p:cNvCxnSpPr>
            <a:stCxn id="10" idx="7"/>
            <a:endCxn id="8" idx="3"/>
          </p:cNvCxnSpPr>
          <p:nvPr/>
        </p:nvCxnSpPr>
        <p:spPr>
          <a:xfrm flipV="1">
            <a:off x="1779744" y="4579189"/>
            <a:ext cx="480924" cy="4156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6"/>
            <a:endCxn id="9" idx="2"/>
          </p:cNvCxnSpPr>
          <p:nvPr/>
        </p:nvCxnSpPr>
        <p:spPr>
          <a:xfrm>
            <a:off x="1814285" y="5078185"/>
            <a:ext cx="1135742" cy="11248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9" idx="1"/>
            <a:endCxn id="8" idx="5"/>
          </p:cNvCxnSpPr>
          <p:nvPr/>
        </p:nvCxnSpPr>
        <p:spPr>
          <a:xfrm flipH="1" flipV="1">
            <a:off x="2427444" y="4579189"/>
            <a:ext cx="557124" cy="52809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3" idx="2"/>
            <a:endCxn id="11" idx="5"/>
          </p:cNvCxnSpPr>
          <p:nvPr/>
        </p:nvCxnSpPr>
        <p:spPr>
          <a:xfrm flipH="1" flipV="1">
            <a:off x="2015602" y="3311004"/>
            <a:ext cx="856412" cy="49355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2" idx="2"/>
            <a:endCxn id="11" idx="7"/>
          </p:cNvCxnSpPr>
          <p:nvPr/>
        </p:nvCxnSpPr>
        <p:spPr>
          <a:xfrm flipH="1">
            <a:off x="2015602" y="2808515"/>
            <a:ext cx="1106785" cy="335713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2" idx="4"/>
            <a:endCxn id="13" idx="7"/>
          </p:cNvCxnSpPr>
          <p:nvPr/>
        </p:nvCxnSpPr>
        <p:spPr>
          <a:xfrm flipH="1">
            <a:off x="3073331" y="2926444"/>
            <a:ext cx="166985" cy="79472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14" idx="3"/>
            <a:endCxn id="9" idx="7"/>
          </p:cNvCxnSpPr>
          <p:nvPr/>
        </p:nvCxnSpPr>
        <p:spPr>
          <a:xfrm flipH="1">
            <a:off x="3151344" y="4227220"/>
            <a:ext cx="860113" cy="880065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2"/>
            <a:endCxn id="13" idx="5"/>
          </p:cNvCxnSpPr>
          <p:nvPr/>
        </p:nvCxnSpPr>
        <p:spPr>
          <a:xfrm flipH="1" flipV="1">
            <a:off x="3073331" y="3887946"/>
            <a:ext cx="903585" cy="25588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14" idx="6"/>
            <a:endCxn id="15" idx="2"/>
          </p:cNvCxnSpPr>
          <p:nvPr/>
        </p:nvCxnSpPr>
        <p:spPr>
          <a:xfrm flipV="1">
            <a:off x="4212774" y="3835402"/>
            <a:ext cx="841828" cy="30843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14" idx="5"/>
            <a:endCxn id="16" idx="1"/>
          </p:cNvCxnSpPr>
          <p:nvPr/>
        </p:nvCxnSpPr>
        <p:spPr>
          <a:xfrm>
            <a:off x="4178233" y="4227220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7" idx="7"/>
            <a:endCxn id="18" idx="2"/>
          </p:cNvCxnSpPr>
          <p:nvPr/>
        </p:nvCxnSpPr>
        <p:spPr>
          <a:xfrm flipV="1">
            <a:off x="6099562" y="2690586"/>
            <a:ext cx="667726" cy="319384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17" idx="6"/>
            <a:endCxn id="20" idx="2"/>
          </p:cNvCxnSpPr>
          <p:nvPr/>
        </p:nvCxnSpPr>
        <p:spPr>
          <a:xfrm>
            <a:off x="6134103" y="3093358"/>
            <a:ext cx="1329870" cy="141516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7" idx="5"/>
            <a:endCxn id="19" idx="1"/>
          </p:cNvCxnSpPr>
          <p:nvPr/>
        </p:nvCxnSpPr>
        <p:spPr>
          <a:xfrm>
            <a:off x="6099562" y="3176746"/>
            <a:ext cx="58433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19" idx="0"/>
            <a:endCxn id="18" idx="4"/>
          </p:cNvCxnSpPr>
          <p:nvPr/>
        </p:nvCxnSpPr>
        <p:spPr>
          <a:xfrm flipV="1">
            <a:off x="6767288" y="2808515"/>
            <a:ext cx="117929" cy="73115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8" idx="5"/>
            <a:endCxn id="20" idx="1"/>
          </p:cNvCxnSpPr>
          <p:nvPr/>
        </p:nvCxnSpPr>
        <p:spPr>
          <a:xfrm>
            <a:off x="6968605" y="2773974"/>
            <a:ext cx="529909" cy="377512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19" idx="6"/>
            <a:endCxn id="20" idx="3"/>
          </p:cNvCxnSpPr>
          <p:nvPr/>
        </p:nvCxnSpPr>
        <p:spPr>
          <a:xfrm flipV="1">
            <a:off x="6885217" y="3318262"/>
            <a:ext cx="613297" cy="33934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1" idx="7"/>
            <a:endCxn id="19" idx="3"/>
          </p:cNvCxnSpPr>
          <p:nvPr/>
        </p:nvCxnSpPr>
        <p:spPr>
          <a:xfrm flipV="1">
            <a:off x="6306375" y="3740990"/>
            <a:ext cx="377525" cy="5299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21" idx="6"/>
            <a:endCxn id="22" idx="2"/>
          </p:cNvCxnSpPr>
          <p:nvPr/>
        </p:nvCxnSpPr>
        <p:spPr>
          <a:xfrm>
            <a:off x="6340916" y="4354286"/>
            <a:ext cx="1155718" cy="25400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1" idx="5"/>
            <a:endCxn id="23" idx="1"/>
          </p:cNvCxnSpPr>
          <p:nvPr/>
        </p:nvCxnSpPr>
        <p:spPr>
          <a:xfrm>
            <a:off x="6306375" y="4437674"/>
            <a:ext cx="326728" cy="39746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9" idx="5"/>
            <a:endCxn id="22" idx="1"/>
          </p:cNvCxnSpPr>
          <p:nvPr/>
        </p:nvCxnSpPr>
        <p:spPr>
          <a:xfrm>
            <a:off x="6850676" y="3740990"/>
            <a:ext cx="680499" cy="555308"/>
          </a:xfrm>
          <a:prstGeom prst="line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009893" y="3214717"/>
            <a:ext cx="2802467" cy="646331"/>
          </a:xfrm>
          <a:prstGeom prst="rect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UC Berkeley</a:t>
            </a:r>
          </a:p>
          <a:p>
            <a:pPr algn="ctr">
              <a:defRPr/>
            </a:pPr>
            <a:endParaRPr lang="en-US" b="1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979334" y="4139788"/>
            <a:ext cx="3324122" cy="369332"/>
          </a:xfrm>
          <a:prstGeom prst="rect">
            <a:avLst/>
          </a:prstGeom>
          <a:ln w="19050" cmpd="sng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Gill Sans Light"/>
                <a:cs typeface="Gill Sans Light"/>
              </a:rPr>
              <a:t>University of California at </a:t>
            </a:r>
            <a:r>
              <a:rPr lang="en-US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Berkeley</a:t>
            </a:r>
            <a:endParaRPr lang="en-US" b="1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61173" y="3251365"/>
            <a:ext cx="2370667" cy="646331"/>
          </a:xfrm>
          <a:prstGeom prst="rect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Stanford University California</a:t>
            </a:r>
            <a:endParaRPr lang="en-US" b="1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473200" y="5071533"/>
            <a:ext cx="3175000" cy="646331"/>
          </a:xfrm>
          <a:prstGeom prst="rect">
            <a:avLst/>
          </a:prstGeom>
          <a:ln w="1905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chemeClr val="tx1"/>
                </a:solidFill>
                <a:latin typeface="Gill Sans Light"/>
                <a:cs typeface="Gill Sans Light"/>
              </a:rPr>
              <a:t>Lawrence Berkeley National </a:t>
            </a:r>
            <a:r>
              <a:rPr lang="en-US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Labs</a:t>
            </a:r>
          </a:p>
          <a:p>
            <a:pPr algn="ctr">
              <a:defRPr/>
            </a:pPr>
            <a:endParaRPr lang="en-US" b="1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985278" y="3214717"/>
            <a:ext cx="2802467" cy="646331"/>
          </a:xfrm>
          <a:prstGeom prst="rect">
            <a:avLst/>
          </a:prstGeom>
          <a:solidFill>
            <a:srgbClr val="373659"/>
          </a:solidFill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UC Berkeley</a:t>
            </a:r>
          </a:p>
          <a:p>
            <a:pPr algn="ctr">
              <a:defRPr/>
            </a:pPr>
            <a:endParaRPr lang="en-US" b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976916" y="4139788"/>
            <a:ext cx="3324122" cy="369332"/>
          </a:xfrm>
          <a:prstGeom prst="rect">
            <a:avLst/>
          </a:prstGeom>
          <a:solidFill>
            <a:srgbClr val="373659"/>
          </a:solidFill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Gill Sans Light"/>
                <a:cs typeface="Gill Sans Light"/>
              </a:rPr>
              <a:t>University of California at </a:t>
            </a:r>
            <a:r>
              <a:rPr lang="en-US" b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Berkeley</a:t>
            </a:r>
            <a:endParaRPr lang="en-US" b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761173" y="3286725"/>
            <a:ext cx="2370667" cy="646331"/>
          </a:xfrm>
          <a:prstGeom prst="rect">
            <a:avLst/>
          </a:prstGeom>
          <a:solidFill>
            <a:srgbClr val="373659"/>
          </a:solidFill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Stanford University California</a:t>
            </a:r>
            <a:endParaRPr lang="en-US" b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473200" y="5064265"/>
            <a:ext cx="3175000" cy="646331"/>
          </a:xfrm>
          <a:prstGeom prst="rect">
            <a:avLst/>
          </a:prstGeom>
          <a:solidFill>
            <a:srgbClr val="373659"/>
          </a:solidFill>
          <a:ln w="19050" cmpd="sng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FFFFFF"/>
                </a:solidFill>
                <a:latin typeface="Gill Sans Light"/>
                <a:cs typeface="Gill Sans Light"/>
              </a:rPr>
              <a:t>Lawrence Berkeley National </a:t>
            </a:r>
            <a:r>
              <a:rPr lang="en-US" b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Labs</a:t>
            </a:r>
          </a:p>
          <a:p>
            <a:pPr algn="ctr">
              <a:defRPr/>
            </a:pPr>
            <a:endParaRPr lang="en-US" b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ln>
            <a:noFill/>
          </a:ln>
        </p:spPr>
        <p:txBody>
          <a:bodyPr/>
          <a:lstStyle/>
          <a:p>
            <a:r>
              <a:rPr lang="en-US" dirty="0" smtClean="0">
                <a:latin typeface="Gill Sans Light"/>
                <a:cs typeface="Gill Sans Light"/>
              </a:rPr>
              <a:t>Application: </a:t>
            </a:r>
            <a:r>
              <a:rPr lang="en-US" dirty="0" err="1" smtClean="0">
                <a:latin typeface="Gill Sans Light"/>
                <a:cs typeface="Gill Sans Light"/>
              </a:rPr>
              <a:t>Deduplication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563888" y="2915652"/>
            <a:ext cx="761747" cy="369332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Gill Sans Light"/>
                <a:cs typeface="Gill Sans Light"/>
              </a:rPr>
              <a:t>similar</a:t>
            </a:r>
            <a:endParaRPr lang="en-US" b="1" dirty="0">
              <a:latin typeface="Gill Sans Light"/>
              <a:cs typeface="Gill Sans Light"/>
            </a:endParaRPr>
          </a:p>
        </p:txBody>
      </p:sp>
      <p:cxnSp>
        <p:nvCxnSpPr>
          <p:cNvPr id="4" name="Curved Connector 3"/>
          <p:cNvCxnSpPr/>
          <p:nvPr/>
        </p:nvCxnSpPr>
        <p:spPr>
          <a:xfrm rot="16200000" flipH="1">
            <a:off x="4024436" y="3184477"/>
            <a:ext cx="626711" cy="827726"/>
          </a:xfrm>
          <a:prstGeom prst="curvedConnector2">
            <a:avLst/>
          </a:prstGeom>
          <a:ln w="1905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6683900" y="5091413"/>
            <a:ext cx="2505814" cy="615553"/>
          </a:xfrm>
          <a:prstGeom prst="rect">
            <a:avLst/>
          </a:prstGeom>
          <a:noFill/>
          <a:ln w="1905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7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</a:t>
            </a:r>
          </a:p>
          <a:p>
            <a:r>
              <a:rPr lang="en-US" sz="17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Missing edge = dissimilarity</a:t>
            </a:r>
            <a:endParaRPr lang="en-US" sz="17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089152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6" presetClass="exit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8" grpId="0" animBg="1"/>
      <p:bldP spid="48" grpId="1" animBg="1"/>
      <p:bldP spid="44" grpId="0" animBg="1"/>
      <p:bldP spid="44" grpId="1" animBg="1"/>
      <p:bldP spid="49" grpId="0" animBg="1"/>
      <p:bldP spid="49" grpId="1" animBg="1"/>
      <p:bldP spid="50" grpId="0" animBg="1"/>
      <p:bldP spid="50" grpId="1" animBg="1"/>
      <p:bldP spid="51" grpId="0" animBg="1"/>
      <p:bldP spid="51" grpId="1" animBg="1"/>
      <p:bldP spid="2" grpId="0" animBg="1"/>
      <p:bldP spid="2" grpId="1" animBg="1"/>
      <p:bldP spid="5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37979</TotalTime>
  <Words>1108</Words>
  <Application>Microsoft Macintosh PowerPoint</Application>
  <PresentationFormat>Letter Paper (8.5x11 in)</PresentationFormat>
  <Paragraphs>268</Paragraphs>
  <Slides>31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Parallel Correlation Clustering   on Big Graphs </vt:lpstr>
      <vt:lpstr>Joint Work With</vt:lpstr>
      <vt:lpstr>What is this talk about?</vt:lpstr>
      <vt:lpstr>Correlation Clustering  </vt:lpstr>
      <vt:lpstr>Correlation Clustering</vt:lpstr>
      <vt:lpstr>Correlation Clustering</vt:lpstr>
      <vt:lpstr>Correlation Clustering</vt:lpstr>
      <vt:lpstr>Correlation Clustering</vt:lpstr>
      <vt:lpstr>Application: Deduplication</vt:lpstr>
      <vt:lpstr>Application: Deduplication</vt:lpstr>
      <vt:lpstr>Application: Deduplication</vt:lpstr>
      <vt:lpstr>Goal of this work:   Provable Correlation Clustering for Billion-edge Graphs  </vt:lpstr>
      <vt:lpstr>A Serial Algorithm: Peeling </vt:lpstr>
      <vt:lpstr>A Serial Algorithm: Peeling </vt:lpstr>
      <vt:lpstr>A Serial Algorithm: Peeling </vt:lpstr>
      <vt:lpstr>A Serial Algorithm: Peeling </vt:lpstr>
      <vt:lpstr>How do we parallelize Peeling?</vt:lpstr>
      <vt:lpstr>Parallel Sampling   ``Activate”                  vertices / round        similar to [Blelloch et al.12], [Chierichetti et al KDD’14]</vt:lpstr>
      <vt:lpstr>What if active vertices are friends?</vt:lpstr>
      <vt:lpstr>What if active vertices are friends?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Theorem [NIPS2015]</vt:lpstr>
      <vt:lpstr>Experiments</vt:lpstr>
      <vt:lpstr>Running Time on Billion-edge Graphs</vt:lpstr>
      <vt:lpstr>Conclusions</vt:lpstr>
      <vt:lpstr>fin</vt:lpstr>
    </vt:vector>
  </TitlesOfParts>
  <Company>Technical University of Crete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Anadim</dc:creator>
  <cp:lastModifiedBy>anadim</cp:lastModifiedBy>
  <cp:revision>2320</cp:revision>
  <cp:lastPrinted>2013-06-14T00:36:29Z</cp:lastPrinted>
  <dcterms:created xsi:type="dcterms:W3CDTF">2012-04-30T15:27:04Z</dcterms:created>
  <dcterms:modified xsi:type="dcterms:W3CDTF">2015-11-19T15:55:53Z</dcterms:modified>
</cp:coreProperties>
</file>

<file path=docProps/thumbnail.jpeg>
</file>